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5"/>
  </p:notesMasterIdLst>
  <p:sldIdLst>
    <p:sldId id="256" r:id="rId2"/>
    <p:sldId id="355" r:id="rId3"/>
    <p:sldId id="296" r:id="rId4"/>
    <p:sldId id="297" r:id="rId5"/>
    <p:sldId id="298" r:id="rId6"/>
    <p:sldId id="301" r:id="rId7"/>
    <p:sldId id="302" r:id="rId8"/>
    <p:sldId id="304" r:id="rId9"/>
    <p:sldId id="306" r:id="rId10"/>
    <p:sldId id="309" r:id="rId11"/>
    <p:sldId id="310" r:id="rId12"/>
    <p:sldId id="313" r:id="rId13"/>
    <p:sldId id="314" r:id="rId14"/>
    <p:sldId id="317" r:id="rId15"/>
    <p:sldId id="318" r:id="rId16"/>
    <p:sldId id="321" r:id="rId17"/>
    <p:sldId id="322" r:id="rId18"/>
    <p:sldId id="323" r:id="rId19"/>
    <p:sldId id="327" r:id="rId20"/>
    <p:sldId id="329" r:id="rId21"/>
    <p:sldId id="330" r:id="rId22"/>
    <p:sldId id="347" r:id="rId23"/>
    <p:sldId id="333" r:id="rId24"/>
    <p:sldId id="334" r:id="rId25"/>
    <p:sldId id="335" r:id="rId26"/>
    <p:sldId id="336" r:id="rId27"/>
    <p:sldId id="337" r:id="rId28"/>
    <p:sldId id="338" r:id="rId29"/>
    <p:sldId id="340" r:id="rId30"/>
    <p:sldId id="341" r:id="rId31"/>
    <p:sldId id="353" r:id="rId32"/>
    <p:sldId id="350" r:id="rId33"/>
    <p:sldId id="351" r:id="rId34"/>
    <p:sldId id="363" r:id="rId35"/>
    <p:sldId id="354" r:id="rId36"/>
    <p:sldId id="358" r:id="rId37"/>
    <p:sldId id="356" r:id="rId38"/>
    <p:sldId id="361" r:id="rId39"/>
    <p:sldId id="362" r:id="rId40"/>
    <p:sldId id="357" r:id="rId41"/>
    <p:sldId id="360" r:id="rId42"/>
    <p:sldId id="364" r:id="rId43"/>
    <p:sldId id="346" r:id="rId44"/>
  </p:sldIdLst>
  <p:sldSz cx="9144000" cy="5143500" type="screen16x9"/>
  <p:notesSz cx="6858000" cy="9144000"/>
  <p:embeddedFontLst>
    <p:embeddedFont>
      <p:font typeface="Cousine" panose="020B0604020202020204" charset="0"/>
      <p:regular r:id="rId46"/>
      <p:bold r:id="rId47"/>
      <p:italic r:id="rId48"/>
      <p:boldItalic r:id="rId49"/>
    </p:embeddedFont>
    <p:embeddedFont>
      <p:font typeface="Almonte Snow" panose="02000400000000000000" pitchFamily="2" charset="0"/>
      <p:regular r:id="rId50"/>
    </p:embeddedFont>
    <p:embeddedFont>
      <p:font typeface="Forte" panose="03060902040502070203" pitchFamily="66" charset="0"/>
      <p:regular r:id="rId51"/>
    </p:embeddedFont>
    <p:embeddedFont>
      <p:font typeface="CabinSketch" panose="020B0803050202020004" pitchFamily="34" charset="0"/>
      <p:bold r:id="rId52"/>
    </p:embeddedFont>
    <p:embeddedFont>
      <p:font typeface="CF Blackboard Personal" pitchFamily="2" charset="0"/>
      <p:regular r:id="rId53"/>
    </p:embeddedFont>
    <p:embeddedFont>
      <p:font typeface="Verdana" panose="020B0604030504040204" pitchFamily="34" charset="0"/>
      <p:regular r:id="rId54"/>
      <p:bold r:id="rId55"/>
      <p:italic r:id="rId56"/>
      <p:boldItalic r:id="rId57"/>
    </p:embeddedFont>
    <p:embeddedFont>
      <p:font typeface="Calibri" panose="020F0502020204030204" pitchFamily="34" charset="0"/>
      <p:regular r:id="rId58"/>
      <p:bold r:id="rId59"/>
      <p:italic r:id="rId60"/>
      <p:boldItalic r:id="rId61"/>
    </p:embeddedFont>
    <p:embeddedFont>
      <p:font typeface="Georgia" panose="02040502050405020303" pitchFamily="18" charset="0"/>
      <p:regular r:id="rId62"/>
      <p:bold r:id="rId63"/>
      <p:italic r:id="rId64"/>
      <p:boldItalic r:id="rId65"/>
    </p:embeddedFont>
    <p:embeddedFont>
      <p:font typeface="Palatino Linotype" panose="02040502050505030304" pitchFamily="18" charset="0"/>
      <p:regular r:id="rId66"/>
      <p:bold r:id="rId67"/>
      <p:italic r:id="rId68"/>
      <p:boldItalic r:id="rId69"/>
    </p:embeddedFont>
    <p:embeddedFont>
      <p:font typeface="Rockwell" panose="02060603020205020403" pitchFamily="18"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CB3949B-6A60-4E68-B832-576AFE2E931C}">
          <p14:sldIdLst>
            <p14:sldId id="256"/>
            <p14:sldId id="355"/>
            <p14:sldId id="296"/>
            <p14:sldId id="297"/>
            <p14:sldId id="298"/>
            <p14:sldId id="301"/>
            <p14:sldId id="302"/>
            <p14:sldId id="304"/>
            <p14:sldId id="306"/>
            <p14:sldId id="309"/>
            <p14:sldId id="310"/>
            <p14:sldId id="313"/>
            <p14:sldId id="314"/>
            <p14:sldId id="317"/>
            <p14:sldId id="318"/>
            <p14:sldId id="321"/>
            <p14:sldId id="322"/>
            <p14:sldId id="323"/>
            <p14:sldId id="327"/>
            <p14:sldId id="329"/>
            <p14:sldId id="330"/>
            <p14:sldId id="347"/>
            <p14:sldId id="333"/>
            <p14:sldId id="334"/>
            <p14:sldId id="335"/>
            <p14:sldId id="336"/>
            <p14:sldId id="337"/>
            <p14:sldId id="338"/>
            <p14:sldId id="340"/>
            <p14:sldId id="341"/>
            <p14:sldId id="353"/>
            <p14:sldId id="350"/>
            <p14:sldId id="351"/>
            <p14:sldId id="363"/>
            <p14:sldId id="354"/>
            <p14:sldId id="358"/>
          </p14:sldIdLst>
        </p14:section>
        <p14:section name="Untitled Section" id="{6A98DD97-89E3-4476-9AF1-3FA6BA279E19}">
          <p14:sldIdLst>
            <p14:sldId id="356"/>
            <p14:sldId id="361"/>
            <p14:sldId id="362"/>
            <p14:sldId id="357"/>
            <p14:sldId id="360"/>
            <p14:sldId id="364"/>
            <p14:sldId id="34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55EEA4-988B-492D-99E5-9B07CBB69424}">
  <a:tblStyle styleId="{FC55EEA4-988B-492D-99E5-9B07CBB6942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216E642-95D0-4B56-8B43-F84085D1147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74" autoAdjust="0"/>
  </p:normalViewPr>
  <p:slideViewPr>
    <p:cSldViewPr snapToGrid="0">
      <p:cViewPr varScale="1">
        <p:scale>
          <a:sx n="93" d="100"/>
          <a:sy n="93" d="100"/>
        </p:scale>
        <p:origin x="10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6.fntdata"/><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F24B0A-6764-4C07-B5ED-0BCF5CC5B831}" type="doc">
      <dgm:prSet loTypeId="urn:microsoft.com/office/officeart/2005/8/layout/process5" loCatId="process" qsTypeId="urn:microsoft.com/office/officeart/2005/8/quickstyle/simple1" qsCatId="simple" csTypeId="urn:microsoft.com/office/officeart/2005/8/colors/accent1_5" csCatId="accent1" phldr="1"/>
      <dgm:spPr/>
      <dgm:t>
        <a:bodyPr/>
        <a:lstStyle/>
        <a:p>
          <a:endParaRPr lang="en-IN"/>
        </a:p>
      </dgm:t>
    </dgm:pt>
    <dgm:pt modelId="{F4CB8A93-A921-4A6C-B59F-91DF8E1D3EFB}">
      <dgm:prSet phldrT="[Text]"/>
      <dgm:spPr/>
      <dgm:t>
        <a:bodyPr/>
        <a:lstStyle/>
        <a:p>
          <a:r>
            <a:rPr lang="en-IN" dirty="0" smtClean="0">
              <a:latin typeface="CF Blackboard Personal" pitchFamily="2" charset="0"/>
              <a:ea typeface="Verdana" panose="020B0604030504040204" pitchFamily="34" charset="0"/>
            </a:rPr>
            <a:t>Input Image</a:t>
          </a:r>
          <a:endParaRPr lang="en-IN" dirty="0">
            <a:latin typeface="CF Blackboard Personal" pitchFamily="2" charset="0"/>
            <a:ea typeface="Verdana" panose="020B0604030504040204" pitchFamily="34" charset="0"/>
          </a:endParaRPr>
        </a:p>
      </dgm:t>
    </dgm:pt>
    <dgm:pt modelId="{85444B5C-A7A9-46AB-ADDD-9A364DE33572}" type="parTrans" cxnId="{09D2DE13-62D8-4F86-B1A9-6226136BAE94}">
      <dgm:prSet/>
      <dgm:spPr/>
      <dgm:t>
        <a:bodyPr/>
        <a:lstStyle/>
        <a:p>
          <a:endParaRPr lang="en-IN">
            <a:latin typeface="Rockwell" panose="02060603020205020403" pitchFamily="18" charset="0"/>
            <a:ea typeface="Verdana" panose="020B0604030504040204" pitchFamily="34" charset="0"/>
          </a:endParaRPr>
        </a:p>
      </dgm:t>
    </dgm:pt>
    <dgm:pt modelId="{AC1B9F9F-63A3-4F87-95DA-B983314DF247}" type="sibTrans" cxnId="{09D2DE13-62D8-4F86-B1A9-6226136BAE94}">
      <dgm:prSet/>
      <dgm:spPr>
        <a:ln>
          <a:solidFill>
            <a:schemeClr val="bg1"/>
          </a:solidFill>
        </a:ln>
      </dgm:spPr>
      <dgm:t>
        <a:bodyPr/>
        <a:lstStyle/>
        <a:p>
          <a:endParaRPr lang="en-IN">
            <a:latin typeface="CF Blackboard Personal" pitchFamily="2" charset="0"/>
            <a:ea typeface="Verdana" panose="020B0604030504040204" pitchFamily="34" charset="0"/>
          </a:endParaRPr>
        </a:p>
      </dgm:t>
    </dgm:pt>
    <dgm:pt modelId="{A817DAF9-512E-4A73-89A8-0B0914EDA665}">
      <dgm:prSet phldrT="[Text]"/>
      <dgm:spPr/>
      <dgm:t>
        <a:bodyPr/>
        <a:lstStyle/>
        <a:p>
          <a:r>
            <a:rPr lang="en-IN" dirty="0" smtClean="0">
              <a:latin typeface="CF Blackboard Personal" pitchFamily="2" charset="0"/>
              <a:ea typeface="Verdana" panose="020B0604030504040204" pitchFamily="34" charset="0"/>
            </a:rPr>
            <a:t>Integral Image</a:t>
          </a:r>
          <a:endParaRPr lang="en-IN" dirty="0">
            <a:latin typeface="CF Blackboard Personal" pitchFamily="2" charset="0"/>
            <a:ea typeface="Verdana" panose="020B0604030504040204" pitchFamily="34" charset="0"/>
          </a:endParaRPr>
        </a:p>
      </dgm:t>
    </dgm:pt>
    <dgm:pt modelId="{9BF89B3B-FB6E-48A9-B977-255CA8051C27}" type="parTrans" cxnId="{908710C7-DD92-4084-BD3A-FD20B8D2B5C9}">
      <dgm:prSet/>
      <dgm:spPr/>
      <dgm:t>
        <a:bodyPr/>
        <a:lstStyle/>
        <a:p>
          <a:endParaRPr lang="en-IN">
            <a:latin typeface="Rockwell" panose="02060603020205020403" pitchFamily="18" charset="0"/>
            <a:ea typeface="Verdana" panose="020B0604030504040204" pitchFamily="34" charset="0"/>
          </a:endParaRPr>
        </a:p>
      </dgm:t>
    </dgm:pt>
    <dgm:pt modelId="{EA26AAD2-1EA8-40B2-844D-B516A6E845D8}" type="sibTrans" cxnId="{908710C7-DD92-4084-BD3A-FD20B8D2B5C9}">
      <dgm:prSet/>
      <dgm:spPr>
        <a:ln>
          <a:solidFill>
            <a:schemeClr val="bg1"/>
          </a:solidFill>
        </a:ln>
      </dgm:spPr>
      <dgm:t>
        <a:bodyPr/>
        <a:lstStyle/>
        <a:p>
          <a:endParaRPr lang="en-IN">
            <a:latin typeface="CF Blackboard Personal" pitchFamily="2" charset="0"/>
            <a:ea typeface="Verdana" panose="020B0604030504040204" pitchFamily="34" charset="0"/>
          </a:endParaRPr>
        </a:p>
      </dgm:t>
    </dgm:pt>
    <dgm:pt modelId="{885B3078-DC31-4BFD-9531-A9CDB1C508A5}">
      <dgm:prSet phldrT="[Text]"/>
      <dgm:spPr/>
      <dgm:t>
        <a:bodyPr/>
        <a:lstStyle/>
        <a:p>
          <a:r>
            <a:rPr lang="en-IN" dirty="0" smtClean="0">
              <a:latin typeface="CF Blackboard Personal" pitchFamily="2" charset="0"/>
              <a:ea typeface="Verdana" panose="020B0604030504040204" pitchFamily="34" charset="0"/>
            </a:rPr>
            <a:t>AdaBoost Training </a:t>
          </a:r>
          <a:endParaRPr lang="en-IN" dirty="0">
            <a:latin typeface="CF Blackboard Personal" pitchFamily="2" charset="0"/>
            <a:ea typeface="Verdana" panose="020B0604030504040204" pitchFamily="34" charset="0"/>
          </a:endParaRPr>
        </a:p>
      </dgm:t>
    </dgm:pt>
    <dgm:pt modelId="{8E20F687-311D-4BE7-BA4A-D385F1939EA4}" type="parTrans" cxnId="{0565895A-198B-40C5-AA8B-C08399F0F4D0}">
      <dgm:prSet/>
      <dgm:spPr/>
      <dgm:t>
        <a:bodyPr/>
        <a:lstStyle/>
        <a:p>
          <a:endParaRPr lang="en-IN">
            <a:latin typeface="Rockwell" panose="02060603020205020403" pitchFamily="18" charset="0"/>
            <a:ea typeface="Verdana" panose="020B0604030504040204" pitchFamily="34" charset="0"/>
          </a:endParaRPr>
        </a:p>
      </dgm:t>
    </dgm:pt>
    <dgm:pt modelId="{B3BF5FB1-B51A-42F5-92D6-E9C5597B6D36}" type="sibTrans" cxnId="{0565895A-198B-40C5-AA8B-C08399F0F4D0}">
      <dgm:prSet/>
      <dgm:spPr>
        <a:ln>
          <a:solidFill>
            <a:schemeClr val="bg1"/>
          </a:solidFill>
        </a:ln>
      </dgm:spPr>
      <dgm:t>
        <a:bodyPr/>
        <a:lstStyle/>
        <a:p>
          <a:endParaRPr lang="en-IN">
            <a:latin typeface="CF Blackboard Personal" pitchFamily="2" charset="0"/>
            <a:ea typeface="Verdana" panose="020B0604030504040204" pitchFamily="34" charset="0"/>
          </a:endParaRPr>
        </a:p>
      </dgm:t>
    </dgm:pt>
    <dgm:pt modelId="{8A3393A7-7CAD-44B2-B9B4-8FBA9F6BAB10}">
      <dgm:prSet phldrT="[Text]"/>
      <dgm:spPr/>
      <dgm:t>
        <a:bodyPr/>
        <a:lstStyle/>
        <a:p>
          <a:r>
            <a:rPr lang="en-IN" dirty="0" smtClean="0">
              <a:latin typeface="CF Blackboard Personal" pitchFamily="2" charset="0"/>
              <a:ea typeface="Verdana" panose="020B0604030504040204" pitchFamily="34" charset="0"/>
            </a:rPr>
            <a:t>Cascading Classifiers</a:t>
          </a:r>
          <a:endParaRPr lang="en-IN" dirty="0">
            <a:latin typeface="CF Blackboard Personal" pitchFamily="2" charset="0"/>
            <a:ea typeface="Verdana" panose="020B0604030504040204" pitchFamily="34" charset="0"/>
          </a:endParaRPr>
        </a:p>
      </dgm:t>
    </dgm:pt>
    <dgm:pt modelId="{E0615C0F-6EC7-4A06-8E55-98726E9B61FE}" type="parTrans" cxnId="{656F7304-7BCA-4B55-86A7-0B91DE21170E}">
      <dgm:prSet/>
      <dgm:spPr/>
      <dgm:t>
        <a:bodyPr/>
        <a:lstStyle/>
        <a:p>
          <a:endParaRPr lang="en-IN">
            <a:latin typeface="Rockwell" panose="02060603020205020403" pitchFamily="18" charset="0"/>
            <a:ea typeface="Verdana" panose="020B0604030504040204" pitchFamily="34" charset="0"/>
          </a:endParaRPr>
        </a:p>
      </dgm:t>
    </dgm:pt>
    <dgm:pt modelId="{EE228D6D-04F1-40BE-9263-F60707F9A295}" type="sibTrans" cxnId="{656F7304-7BCA-4B55-86A7-0B91DE21170E}">
      <dgm:prSet/>
      <dgm:spPr/>
      <dgm:t>
        <a:bodyPr/>
        <a:lstStyle/>
        <a:p>
          <a:endParaRPr lang="en-IN">
            <a:latin typeface="Rockwell" panose="02060603020205020403" pitchFamily="18" charset="0"/>
            <a:ea typeface="Verdana" panose="020B0604030504040204" pitchFamily="34" charset="0"/>
          </a:endParaRPr>
        </a:p>
      </dgm:t>
    </dgm:pt>
    <dgm:pt modelId="{76BE4361-A1E8-4487-A7EB-910F9EA11CA8}">
      <dgm:prSet phldrT="[Text]"/>
      <dgm:spPr/>
      <dgm:t>
        <a:bodyPr/>
        <a:lstStyle/>
        <a:p>
          <a:r>
            <a:rPr lang="en-IN" dirty="0" smtClean="0">
              <a:latin typeface="CF Blackboard Personal" pitchFamily="2" charset="0"/>
              <a:ea typeface="Verdana" panose="020B0604030504040204" pitchFamily="34" charset="0"/>
            </a:rPr>
            <a:t>Haar Feature Selection</a:t>
          </a:r>
          <a:endParaRPr lang="en-IN" dirty="0">
            <a:latin typeface="CF Blackboard Personal" pitchFamily="2" charset="0"/>
            <a:ea typeface="Verdana" panose="020B0604030504040204" pitchFamily="34" charset="0"/>
          </a:endParaRPr>
        </a:p>
      </dgm:t>
    </dgm:pt>
    <dgm:pt modelId="{D21D94B6-7CA2-4C94-9B8D-5547BAEB5E00}" type="sibTrans" cxnId="{A88F8933-AFE5-4552-8BC9-9B5964C18D66}">
      <dgm:prSet/>
      <dgm:spPr/>
      <dgm:t>
        <a:bodyPr/>
        <a:lstStyle/>
        <a:p>
          <a:endParaRPr lang="en-IN">
            <a:latin typeface="CF Blackboard Personal" pitchFamily="2" charset="0"/>
            <a:ea typeface="Verdana" panose="020B0604030504040204" pitchFamily="34" charset="0"/>
          </a:endParaRPr>
        </a:p>
      </dgm:t>
    </dgm:pt>
    <dgm:pt modelId="{BB096E73-F3C4-4979-9936-55E380F8E137}" type="parTrans" cxnId="{A88F8933-AFE5-4552-8BC9-9B5964C18D66}">
      <dgm:prSet/>
      <dgm:spPr/>
      <dgm:t>
        <a:bodyPr/>
        <a:lstStyle/>
        <a:p>
          <a:endParaRPr lang="en-IN">
            <a:latin typeface="Rockwell" panose="02060603020205020403" pitchFamily="18" charset="0"/>
            <a:ea typeface="Verdana" panose="020B0604030504040204" pitchFamily="34" charset="0"/>
          </a:endParaRPr>
        </a:p>
      </dgm:t>
    </dgm:pt>
    <dgm:pt modelId="{1FBD8FB8-668E-4242-AF10-F508EC3D0AEB}" type="pres">
      <dgm:prSet presAssocID="{3AF24B0A-6764-4C07-B5ED-0BCF5CC5B831}" presName="diagram" presStyleCnt="0">
        <dgm:presLayoutVars>
          <dgm:dir/>
          <dgm:resizeHandles val="exact"/>
        </dgm:presLayoutVars>
      </dgm:prSet>
      <dgm:spPr/>
      <dgm:t>
        <a:bodyPr/>
        <a:lstStyle/>
        <a:p>
          <a:endParaRPr lang="en-IN"/>
        </a:p>
      </dgm:t>
    </dgm:pt>
    <dgm:pt modelId="{9E4AFD8F-1182-4EE2-A8AD-A84E579429C8}" type="pres">
      <dgm:prSet presAssocID="{F4CB8A93-A921-4A6C-B59F-91DF8E1D3EFB}" presName="node" presStyleLbl="node1" presStyleIdx="0" presStyleCnt="5">
        <dgm:presLayoutVars>
          <dgm:bulletEnabled val="1"/>
        </dgm:presLayoutVars>
      </dgm:prSet>
      <dgm:spPr/>
      <dgm:t>
        <a:bodyPr/>
        <a:lstStyle/>
        <a:p>
          <a:endParaRPr lang="en-IN"/>
        </a:p>
      </dgm:t>
    </dgm:pt>
    <dgm:pt modelId="{F0708BEE-E7FD-4153-A9A3-158F84D4D015}" type="pres">
      <dgm:prSet presAssocID="{AC1B9F9F-63A3-4F87-95DA-B983314DF247}" presName="sibTrans" presStyleLbl="sibTrans2D1" presStyleIdx="0" presStyleCnt="4"/>
      <dgm:spPr/>
      <dgm:t>
        <a:bodyPr/>
        <a:lstStyle/>
        <a:p>
          <a:endParaRPr lang="en-IN"/>
        </a:p>
      </dgm:t>
    </dgm:pt>
    <dgm:pt modelId="{6E3B4D54-B2CF-40DB-8FFC-0B95A089EDDA}" type="pres">
      <dgm:prSet presAssocID="{AC1B9F9F-63A3-4F87-95DA-B983314DF247}" presName="connectorText" presStyleLbl="sibTrans2D1" presStyleIdx="0" presStyleCnt="4"/>
      <dgm:spPr/>
      <dgm:t>
        <a:bodyPr/>
        <a:lstStyle/>
        <a:p>
          <a:endParaRPr lang="en-IN"/>
        </a:p>
      </dgm:t>
    </dgm:pt>
    <dgm:pt modelId="{528D61BB-3D96-41F3-8325-103AFB4E7930}" type="pres">
      <dgm:prSet presAssocID="{76BE4361-A1E8-4487-A7EB-910F9EA11CA8}" presName="node" presStyleLbl="node1" presStyleIdx="1" presStyleCnt="5">
        <dgm:presLayoutVars>
          <dgm:bulletEnabled val="1"/>
        </dgm:presLayoutVars>
      </dgm:prSet>
      <dgm:spPr/>
      <dgm:t>
        <a:bodyPr/>
        <a:lstStyle/>
        <a:p>
          <a:endParaRPr lang="en-IN"/>
        </a:p>
      </dgm:t>
    </dgm:pt>
    <dgm:pt modelId="{E954F76C-D681-45BA-A94D-6819A4EBC410}" type="pres">
      <dgm:prSet presAssocID="{D21D94B6-7CA2-4C94-9B8D-5547BAEB5E00}" presName="sibTrans" presStyleLbl="sibTrans2D1" presStyleIdx="1" presStyleCnt="4"/>
      <dgm:spPr/>
      <dgm:t>
        <a:bodyPr/>
        <a:lstStyle/>
        <a:p>
          <a:endParaRPr lang="en-IN"/>
        </a:p>
      </dgm:t>
    </dgm:pt>
    <dgm:pt modelId="{B544AD8D-FACB-496B-B61E-8D1CF1805EF7}" type="pres">
      <dgm:prSet presAssocID="{D21D94B6-7CA2-4C94-9B8D-5547BAEB5E00}" presName="connectorText" presStyleLbl="sibTrans2D1" presStyleIdx="1" presStyleCnt="4"/>
      <dgm:spPr/>
      <dgm:t>
        <a:bodyPr/>
        <a:lstStyle/>
        <a:p>
          <a:endParaRPr lang="en-IN"/>
        </a:p>
      </dgm:t>
    </dgm:pt>
    <dgm:pt modelId="{A16A4A0D-6DDF-4A46-8168-9B3EC6DD7AC0}" type="pres">
      <dgm:prSet presAssocID="{A817DAF9-512E-4A73-89A8-0B0914EDA665}" presName="node" presStyleLbl="node1" presStyleIdx="2" presStyleCnt="5">
        <dgm:presLayoutVars>
          <dgm:bulletEnabled val="1"/>
        </dgm:presLayoutVars>
      </dgm:prSet>
      <dgm:spPr/>
      <dgm:t>
        <a:bodyPr/>
        <a:lstStyle/>
        <a:p>
          <a:endParaRPr lang="en-IN"/>
        </a:p>
      </dgm:t>
    </dgm:pt>
    <dgm:pt modelId="{125B7276-F6C4-457E-A3B7-70E820EBE723}" type="pres">
      <dgm:prSet presAssocID="{EA26AAD2-1EA8-40B2-844D-B516A6E845D8}" presName="sibTrans" presStyleLbl="sibTrans2D1" presStyleIdx="2" presStyleCnt="4"/>
      <dgm:spPr/>
      <dgm:t>
        <a:bodyPr/>
        <a:lstStyle/>
        <a:p>
          <a:endParaRPr lang="en-IN"/>
        </a:p>
      </dgm:t>
    </dgm:pt>
    <dgm:pt modelId="{F5D08F76-DF3D-4B08-9D51-ECF28143928A}" type="pres">
      <dgm:prSet presAssocID="{EA26AAD2-1EA8-40B2-844D-B516A6E845D8}" presName="connectorText" presStyleLbl="sibTrans2D1" presStyleIdx="2" presStyleCnt="4"/>
      <dgm:spPr/>
      <dgm:t>
        <a:bodyPr/>
        <a:lstStyle/>
        <a:p>
          <a:endParaRPr lang="en-IN"/>
        </a:p>
      </dgm:t>
    </dgm:pt>
    <dgm:pt modelId="{E0106FC9-76D4-4EDC-9AAF-806087869B25}" type="pres">
      <dgm:prSet presAssocID="{885B3078-DC31-4BFD-9531-A9CDB1C508A5}" presName="node" presStyleLbl="node1" presStyleIdx="3" presStyleCnt="5">
        <dgm:presLayoutVars>
          <dgm:bulletEnabled val="1"/>
        </dgm:presLayoutVars>
      </dgm:prSet>
      <dgm:spPr/>
      <dgm:t>
        <a:bodyPr/>
        <a:lstStyle/>
        <a:p>
          <a:endParaRPr lang="en-IN"/>
        </a:p>
      </dgm:t>
    </dgm:pt>
    <dgm:pt modelId="{2350C7C1-A374-4FD2-B864-228C7432A952}" type="pres">
      <dgm:prSet presAssocID="{B3BF5FB1-B51A-42F5-92D6-E9C5597B6D36}" presName="sibTrans" presStyleLbl="sibTrans2D1" presStyleIdx="3" presStyleCnt="4"/>
      <dgm:spPr/>
      <dgm:t>
        <a:bodyPr/>
        <a:lstStyle/>
        <a:p>
          <a:endParaRPr lang="en-IN"/>
        </a:p>
      </dgm:t>
    </dgm:pt>
    <dgm:pt modelId="{3CACDBE7-4F2A-4D9C-96D8-6CF78E6034F6}" type="pres">
      <dgm:prSet presAssocID="{B3BF5FB1-B51A-42F5-92D6-E9C5597B6D36}" presName="connectorText" presStyleLbl="sibTrans2D1" presStyleIdx="3" presStyleCnt="4"/>
      <dgm:spPr/>
      <dgm:t>
        <a:bodyPr/>
        <a:lstStyle/>
        <a:p>
          <a:endParaRPr lang="en-IN"/>
        </a:p>
      </dgm:t>
    </dgm:pt>
    <dgm:pt modelId="{6C6909C4-88D8-40FF-A97A-4330A35B9593}" type="pres">
      <dgm:prSet presAssocID="{8A3393A7-7CAD-44B2-B9B4-8FBA9F6BAB10}" presName="node" presStyleLbl="node1" presStyleIdx="4" presStyleCnt="5" custLinFactNeighborX="-31722" custLinFactNeighborY="-1980">
        <dgm:presLayoutVars>
          <dgm:bulletEnabled val="1"/>
        </dgm:presLayoutVars>
      </dgm:prSet>
      <dgm:spPr/>
      <dgm:t>
        <a:bodyPr/>
        <a:lstStyle/>
        <a:p>
          <a:endParaRPr lang="en-IN"/>
        </a:p>
      </dgm:t>
    </dgm:pt>
  </dgm:ptLst>
  <dgm:cxnLst>
    <dgm:cxn modelId="{66DF7B80-D878-4D17-B252-5F9DEDE3C384}" type="presOf" srcId="{76BE4361-A1E8-4487-A7EB-910F9EA11CA8}" destId="{528D61BB-3D96-41F3-8325-103AFB4E7930}" srcOrd="0" destOrd="0" presId="urn:microsoft.com/office/officeart/2005/8/layout/process5"/>
    <dgm:cxn modelId="{3A29A51D-CED8-469E-9718-84C8930D43D8}" type="presOf" srcId="{3AF24B0A-6764-4C07-B5ED-0BCF5CC5B831}" destId="{1FBD8FB8-668E-4242-AF10-F508EC3D0AEB}" srcOrd="0" destOrd="0" presId="urn:microsoft.com/office/officeart/2005/8/layout/process5"/>
    <dgm:cxn modelId="{544B656A-F748-4043-825F-41CA9454DD02}" type="presOf" srcId="{AC1B9F9F-63A3-4F87-95DA-B983314DF247}" destId="{F0708BEE-E7FD-4153-A9A3-158F84D4D015}" srcOrd="0" destOrd="0" presId="urn:microsoft.com/office/officeart/2005/8/layout/process5"/>
    <dgm:cxn modelId="{0565895A-198B-40C5-AA8B-C08399F0F4D0}" srcId="{3AF24B0A-6764-4C07-B5ED-0BCF5CC5B831}" destId="{885B3078-DC31-4BFD-9531-A9CDB1C508A5}" srcOrd="3" destOrd="0" parTransId="{8E20F687-311D-4BE7-BA4A-D385F1939EA4}" sibTransId="{B3BF5FB1-B51A-42F5-92D6-E9C5597B6D36}"/>
    <dgm:cxn modelId="{EAEFDF29-9229-4F8A-9AD9-87A5B5262EBC}" type="presOf" srcId="{EA26AAD2-1EA8-40B2-844D-B516A6E845D8}" destId="{F5D08F76-DF3D-4B08-9D51-ECF28143928A}" srcOrd="1" destOrd="0" presId="urn:microsoft.com/office/officeart/2005/8/layout/process5"/>
    <dgm:cxn modelId="{656F7304-7BCA-4B55-86A7-0B91DE21170E}" srcId="{3AF24B0A-6764-4C07-B5ED-0BCF5CC5B831}" destId="{8A3393A7-7CAD-44B2-B9B4-8FBA9F6BAB10}" srcOrd="4" destOrd="0" parTransId="{E0615C0F-6EC7-4A06-8E55-98726E9B61FE}" sibTransId="{EE228D6D-04F1-40BE-9263-F60707F9A295}"/>
    <dgm:cxn modelId="{6BB931E9-9EAC-443A-BC09-67398795675D}" type="presOf" srcId="{D21D94B6-7CA2-4C94-9B8D-5547BAEB5E00}" destId="{E954F76C-D681-45BA-A94D-6819A4EBC410}" srcOrd="0" destOrd="0" presId="urn:microsoft.com/office/officeart/2005/8/layout/process5"/>
    <dgm:cxn modelId="{72BB5764-0B0B-4195-8D5F-965D90C8F70C}" type="presOf" srcId="{8A3393A7-7CAD-44B2-B9B4-8FBA9F6BAB10}" destId="{6C6909C4-88D8-40FF-A97A-4330A35B9593}" srcOrd="0" destOrd="0" presId="urn:microsoft.com/office/officeart/2005/8/layout/process5"/>
    <dgm:cxn modelId="{5F834C46-D5C5-4A7D-87C3-DA8E3CCC7EFC}" type="presOf" srcId="{885B3078-DC31-4BFD-9531-A9CDB1C508A5}" destId="{E0106FC9-76D4-4EDC-9AAF-806087869B25}" srcOrd="0" destOrd="0" presId="urn:microsoft.com/office/officeart/2005/8/layout/process5"/>
    <dgm:cxn modelId="{09DD9319-9AC8-47CE-B9BC-9169ACCD72C4}" type="presOf" srcId="{F4CB8A93-A921-4A6C-B59F-91DF8E1D3EFB}" destId="{9E4AFD8F-1182-4EE2-A8AD-A84E579429C8}" srcOrd="0" destOrd="0" presId="urn:microsoft.com/office/officeart/2005/8/layout/process5"/>
    <dgm:cxn modelId="{B56652F2-6B45-4044-8D71-2D14F9B6D224}" type="presOf" srcId="{D21D94B6-7CA2-4C94-9B8D-5547BAEB5E00}" destId="{B544AD8D-FACB-496B-B61E-8D1CF1805EF7}" srcOrd="1" destOrd="0" presId="urn:microsoft.com/office/officeart/2005/8/layout/process5"/>
    <dgm:cxn modelId="{908710C7-DD92-4084-BD3A-FD20B8D2B5C9}" srcId="{3AF24B0A-6764-4C07-B5ED-0BCF5CC5B831}" destId="{A817DAF9-512E-4A73-89A8-0B0914EDA665}" srcOrd="2" destOrd="0" parTransId="{9BF89B3B-FB6E-48A9-B977-255CA8051C27}" sibTransId="{EA26AAD2-1EA8-40B2-844D-B516A6E845D8}"/>
    <dgm:cxn modelId="{517C7A28-1268-4DDB-8088-C4C2836E8E12}" type="presOf" srcId="{A817DAF9-512E-4A73-89A8-0B0914EDA665}" destId="{A16A4A0D-6DDF-4A46-8168-9B3EC6DD7AC0}" srcOrd="0" destOrd="0" presId="urn:microsoft.com/office/officeart/2005/8/layout/process5"/>
    <dgm:cxn modelId="{3BC3CA54-8D69-49F2-A271-DB06E48045C1}" type="presOf" srcId="{AC1B9F9F-63A3-4F87-95DA-B983314DF247}" destId="{6E3B4D54-B2CF-40DB-8FFC-0B95A089EDDA}" srcOrd="1" destOrd="0" presId="urn:microsoft.com/office/officeart/2005/8/layout/process5"/>
    <dgm:cxn modelId="{1899DC08-42EB-4B84-B5D7-9A1294FAF2D7}" type="presOf" srcId="{B3BF5FB1-B51A-42F5-92D6-E9C5597B6D36}" destId="{3CACDBE7-4F2A-4D9C-96D8-6CF78E6034F6}" srcOrd="1" destOrd="0" presId="urn:microsoft.com/office/officeart/2005/8/layout/process5"/>
    <dgm:cxn modelId="{446F402D-F635-44D9-ABA0-4D8355DE41D8}" type="presOf" srcId="{B3BF5FB1-B51A-42F5-92D6-E9C5597B6D36}" destId="{2350C7C1-A374-4FD2-B864-228C7432A952}" srcOrd="0" destOrd="0" presId="urn:microsoft.com/office/officeart/2005/8/layout/process5"/>
    <dgm:cxn modelId="{A88F8933-AFE5-4552-8BC9-9B5964C18D66}" srcId="{3AF24B0A-6764-4C07-B5ED-0BCF5CC5B831}" destId="{76BE4361-A1E8-4487-A7EB-910F9EA11CA8}" srcOrd="1" destOrd="0" parTransId="{BB096E73-F3C4-4979-9936-55E380F8E137}" sibTransId="{D21D94B6-7CA2-4C94-9B8D-5547BAEB5E00}"/>
    <dgm:cxn modelId="{29EF1332-3916-474F-BB84-C0802F244896}" type="presOf" srcId="{EA26AAD2-1EA8-40B2-844D-B516A6E845D8}" destId="{125B7276-F6C4-457E-A3B7-70E820EBE723}" srcOrd="0" destOrd="0" presId="urn:microsoft.com/office/officeart/2005/8/layout/process5"/>
    <dgm:cxn modelId="{09D2DE13-62D8-4F86-B1A9-6226136BAE94}" srcId="{3AF24B0A-6764-4C07-B5ED-0BCF5CC5B831}" destId="{F4CB8A93-A921-4A6C-B59F-91DF8E1D3EFB}" srcOrd="0" destOrd="0" parTransId="{85444B5C-A7A9-46AB-ADDD-9A364DE33572}" sibTransId="{AC1B9F9F-63A3-4F87-95DA-B983314DF247}"/>
    <dgm:cxn modelId="{F079194F-FBFF-4685-A914-B63573C12AF6}" type="presParOf" srcId="{1FBD8FB8-668E-4242-AF10-F508EC3D0AEB}" destId="{9E4AFD8F-1182-4EE2-A8AD-A84E579429C8}" srcOrd="0" destOrd="0" presId="urn:microsoft.com/office/officeart/2005/8/layout/process5"/>
    <dgm:cxn modelId="{5D1DC7E9-6A17-4EE2-92EE-0BC0572B7AB3}" type="presParOf" srcId="{1FBD8FB8-668E-4242-AF10-F508EC3D0AEB}" destId="{F0708BEE-E7FD-4153-A9A3-158F84D4D015}" srcOrd="1" destOrd="0" presId="urn:microsoft.com/office/officeart/2005/8/layout/process5"/>
    <dgm:cxn modelId="{9F317F1D-5EC1-41A8-A868-B51AA4DAB7BD}" type="presParOf" srcId="{F0708BEE-E7FD-4153-A9A3-158F84D4D015}" destId="{6E3B4D54-B2CF-40DB-8FFC-0B95A089EDDA}" srcOrd="0" destOrd="0" presId="urn:microsoft.com/office/officeart/2005/8/layout/process5"/>
    <dgm:cxn modelId="{C3F07A24-68A5-4C40-9FEE-65C90B9E7BFA}" type="presParOf" srcId="{1FBD8FB8-668E-4242-AF10-F508EC3D0AEB}" destId="{528D61BB-3D96-41F3-8325-103AFB4E7930}" srcOrd="2" destOrd="0" presId="urn:microsoft.com/office/officeart/2005/8/layout/process5"/>
    <dgm:cxn modelId="{AE77CA49-9D23-49A2-9A04-3B0D1221E39C}" type="presParOf" srcId="{1FBD8FB8-668E-4242-AF10-F508EC3D0AEB}" destId="{E954F76C-D681-45BA-A94D-6819A4EBC410}" srcOrd="3" destOrd="0" presId="urn:microsoft.com/office/officeart/2005/8/layout/process5"/>
    <dgm:cxn modelId="{7CAD8F5C-3D82-4C22-A0C5-3AB1304FD5D3}" type="presParOf" srcId="{E954F76C-D681-45BA-A94D-6819A4EBC410}" destId="{B544AD8D-FACB-496B-B61E-8D1CF1805EF7}" srcOrd="0" destOrd="0" presId="urn:microsoft.com/office/officeart/2005/8/layout/process5"/>
    <dgm:cxn modelId="{8988220A-E309-4BF8-89E6-47A1A9A2806E}" type="presParOf" srcId="{1FBD8FB8-668E-4242-AF10-F508EC3D0AEB}" destId="{A16A4A0D-6DDF-4A46-8168-9B3EC6DD7AC0}" srcOrd="4" destOrd="0" presId="urn:microsoft.com/office/officeart/2005/8/layout/process5"/>
    <dgm:cxn modelId="{3A73B7D4-A1C1-4BD5-8317-7961AFD6710E}" type="presParOf" srcId="{1FBD8FB8-668E-4242-AF10-F508EC3D0AEB}" destId="{125B7276-F6C4-457E-A3B7-70E820EBE723}" srcOrd="5" destOrd="0" presId="urn:microsoft.com/office/officeart/2005/8/layout/process5"/>
    <dgm:cxn modelId="{F01A8C74-44C8-4883-8A1D-042AA5125A56}" type="presParOf" srcId="{125B7276-F6C4-457E-A3B7-70E820EBE723}" destId="{F5D08F76-DF3D-4B08-9D51-ECF28143928A}" srcOrd="0" destOrd="0" presId="urn:microsoft.com/office/officeart/2005/8/layout/process5"/>
    <dgm:cxn modelId="{DE475710-7219-444D-B198-F1AAB00FACEF}" type="presParOf" srcId="{1FBD8FB8-668E-4242-AF10-F508EC3D0AEB}" destId="{E0106FC9-76D4-4EDC-9AAF-806087869B25}" srcOrd="6" destOrd="0" presId="urn:microsoft.com/office/officeart/2005/8/layout/process5"/>
    <dgm:cxn modelId="{0C8CCDB6-E929-47AF-BF81-1391D40705FE}" type="presParOf" srcId="{1FBD8FB8-668E-4242-AF10-F508EC3D0AEB}" destId="{2350C7C1-A374-4FD2-B864-228C7432A952}" srcOrd="7" destOrd="0" presId="urn:microsoft.com/office/officeart/2005/8/layout/process5"/>
    <dgm:cxn modelId="{5B7C0C1B-756E-41C6-BF9F-FF3036CDA95A}" type="presParOf" srcId="{2350C7C1-A374-4FD2-B864-228C7432A952}" destId="{3CACDBE7-4F2A-4D9C-96D8-6CF78E6034F6}" srcOrd="0" destOrd="0" presId="urn:microsoft.com/office/officeart/2005/8/layout/process5"/>
    <dgm:cxn modelId="{9754CE2D-B5BD-4790-81F3-841058866C68}" type="presParOf" srcId="{1FBD8FB8-668E-4242-AF10-F508EC3D0AEB}" destId="{6C6909C4-88D8-40FF-A97A-4330A35B9593}"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AFD8F-1182-4EE2-A8AD-A84E579429C8}">
      <dsp:nvSpPr>
        <dsp:cNvPr id="0" name=""/>
        <dsp:cNvSpPr/>
      </dsp:nvSpPr>
      <dsp:spPr>
        <a:xfrm>
          <a:off x="4114" y="296681"/>
          <a:ext cx="1229628" cy="737777"/>
        </a:xfrm>
        <a:prstGeom prst="roundRect">
          <a:avLst>
            <a:gd name="adj" fmla="val 10000"/>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latin typeface="CF Blackboard Personal" pitchFamily="2" charset="0"/>
              <a:ea typeface="Verdana" panose="020B0604030504040204" pitchFamily="34" charset="0"/>
            </a:rPr>
            <a:t>Input Image</a:t>
          </a:r>
          <a:endParaRPr lang="en-IN" sz="1400" kern="1200" dirty="0">
            <a:latin typeface="CF Blackboard Personal" pitchFamily="2" charset="0"/>
            <a:ea typeface="Verdana" panose="020B0604030504040204" pitchFamily="34" charset="0"/>
          </a:endParaRPr>
        </a:p>
      </dsp:txBody>
      <dsp:txXfrm>
        <a:off x="25723" y="318290"/>
        <a:ext cx="1186410" cy="694559"/>
      </dsp:txXfrm>
    </dsp:sp>
    <dsp:sp modelId="{F0708BEE-E7FD-4153-A9A3-158F84D4D015}">
      <dsp:nvSpPr>
        <dsp:cNvPr id="0" name=""/>
        <dsp:cNvSpPr/>
      </dsp:nvSpPr>
      <dsp:spPr>
        <a:xfrm>
          <a:off x="1341950" y="513096"/>
          <a:ext cx="260681" cy="304947"/>
        </a:xfrm>
        <a:prstGeom prst="rightArrow">
          <a:avLst>
            <a:gd name="adj1" fmla="val 60000"/>
            <a:gd name="adj2" fmla="val 50000"/>
          </a:avLst>
        </a:prstGeom>
        <a:solidFill>
          <a:schemeClr val="accent1">
            <a:shade val="90000"/>
            <a:hueOff val="0"/>
            <a:satOff val="0"/>
            <a:lumOff val="0"/>
            <a:alphaOff val="0"/>
          </a:schemeClr>
        </a:solidFill>
        <a:ln>
          <a:solidFill>
            <a:schemeClr val="bg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N" sz="1100" kern="1200">
            <a:latin typeface="CF Blackboard Personal" pitchFamily="2" charset="0"/>
            <a:ea typeface="Verdana" panose="020B0604030504040204" pitchFamily="34" charset="0"/>
          </a:endParaRPr>
        </a:p>
      </dsp:txBody>
      <dsp:txXfrm>
        <a:off x="1341950" y="574085"/>
        <a:ext cx="182477" cy="182969"/>
      </dsp:txXfrm>
    </dsp:sp>
    <dsp:sp modelId="{528D61BB-3D96-41F3-8325-103AFB4E7930}">
      <dsp:nvSpPr>
        <dsp:cNvPr id="0" name=""/>
        <dsp:cNvSpPr/>
      </dsp:nvSpPr>
      <dsp:spPr>
        <a:xfrm>
          <a:off x="1725594" y="296681"/>
          <a:ext cx="1229628" cy="737777"/>
        </a:xfrm>
        <a:prstGeom prst="roundRect">
          <a:avLst>
            <a:gd name="adj" fmla="val 10000"/>
          </a:avLst>
        </a:prstGeom>
        <a:solidFill>
          <a:schemeClr val="accent1">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latin typeface="CF Blackboard Personal" pitchFamily="2" charset="0"/>
              <a:ea typeface="Verdana" panose="020B0604030504040204" pitchFamily="34" charset="0"/>
            </a:rPr>
            <a:t>Haar Feature Selection</a:t>
          </a:r>
          <a:endParaRPr lang="en-IN" sz="1400" kern="1200" dirty="0">
            <a:latin typeface="CF Blackboard Personal" pitchFamily="2" charset="0"/>
            <a:ea typeface="Verdana" panose="020B0604030504040204" pitchFamily="34" charset="0"/>
          </a:endParaRPr>
        </a:p>
      </dsp:txBody>
      <dsp:txXfrm>
        <a:off x="1747203" y="318290"/>
        <a:ext cx="1186410" cy="694559"/>
      </dsp:txXfrm>
    </dsp:sp>
    <dsp:sp modelId="{E954F76C-D681-45BA-A94D-6819A4EBC410}">
      <dsp:nvSpPr>
        <dsp:cNvPr id="0" name=""/>
        <dsp:cNvSpPr/>
      </dsp:nvSpPr>
      <dsp:spPr>
        <a:xfrm>
          <a:off x="3063430" y="513096"/>
          <a:ext cx="260681" cy="304947"/>
        </a:xfrm>
        <a:prstGeom prst="rightArrow">
          <a:avLst>
            <a:gd name="adj1" fmla="val 60000"/>
            <a:gd name="adj2" fmla="val 50000"/>
          </a:avLst>
        </a:prstGeom>
        <a:solidFill>
          <a:schemeClr val="accent1">
            <a:shade val="90000"/>
            <a:hueOff val="162138"/>
            <a:satOff val="-3806"/>
            <a:lumOff val="113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N" sz="1100" kern="1200">
            <a:latin typeface="CF Blackboard Personal" pitchFamily="2" charset="0"/>
            <a:ea typeface="Verdana" panose="020B0604030504040204" pitchFamily="34" charset="0"/>
          </a:endParaRPr>
        </a:p>
      </dsp:txBody>
      <dsp:txXfrm>
        <a:off x="3063430" y="574085"/>
        <a:ext cx="182477" cy="182969"/>
      </dsp:txXfrm>
    </dsp:sp>
    <dsp:sp modelId="{A16A4A0D-6DDF-4A46-8168-9B3EC6DD7AC0}">
      <dsp:nvSpPr>
        <dsp:cNvPr id="0" name=""/>
        <dsp:cNvSpPr/>
      </dsp:nvSpPr>
      <dsp:spPr>
        <a:xfrm>
          <a:off x="3447075" y="296681"/>
          <a:ext cx="1229628" cy="737777"/>
        </a:xfrm>
        <a:prstGeom prst="roundRect">
          <a:avLst>
            <a:gd name="adj" fmla="val 10000"/>
          </a:avLst>
        </a:prstGeom>
        <a:solidFill>
          <a:schemeClr val="accent1">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latin typeface="CF Blackboard Personal" pitchFamily="2" charset="0"/>
              <a:ea typeface="Verdana" panose="020B0604030504040204" pitchFamily="34" charset="0"/>
            </a:rPr>
            <a:t>Integral Image</a:t>
          </a:r>
          <a:endParaRPr lang="en-IN" sz="1400" kern="1200" dirty="0">
            <a:latin typeface="CF Blackboard Personal" pitchFamily="2" charset="0"/>
            <a:ea typeface="Verdana" panose="020B0604030504040204" pitchFamily="34" charset="0"/>
          </a:endParaRPr>
        </a:p>
      </dsp:txBody>
      <dsp:txXfrm>
        <a:off x="3468684" y="318290"/>
        <a:ext cx="1186410" cy="694559"/>
      </dsp:txXfrm>
    </dsp:sp>
    <dsp:sp modelId="{125B7276-F6C4-457E-A3B7-70E820EBE723}">
      <dsp:nvSpPr>
        <dsp:cNvPr id="0" name=""/>
        <dsp:cNvSpPr/>
      </dsp:nvSpPr>
      <dsp:spPr>
        <a:xfrm rot="5400000">
          <a:off x="3931548" y="1120533"/>
          <a:ext cx="260681" cy="304947"/>
        </a:xfrm>
        <a:prstGeom prst="rightArrow">
          <a:avLst>
            <a:gd name="adj1" fmla="val 60000"/>
            <a:gd name="adj2" fmla="val 50000"/>
          </a:avLst>
        </a:prstGeom>
        <a:solidFill>
          <a:schemeClr val="accent1">
            <a:shade val="90000"/>
            <a:hueOff val="324276"/>
            <a:satOff val="-7612"/>
            <a:lumOff val="22687"/>
            <a:alphaOff val="0"/>
          </a:schemeClr>
        </a:solidFill>
        <a:ln>
          <a:solidFill>
            <a:schemeClr val="bg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N" sz="1100" kern="1200">
            <a:latin typeface="CF Blackboard Personal" pitchFamily="2" charset="0"/>
            <a:ea typeface="Verdana" panose="020B0604030504040204" pitchFamily="34" charset="0"/>
          </a:endParaRPr>
        </a:p>
      </dsp:txBody>
      <dsp:txXfrm rot="-5400000">
        <a:off x="3970404" y="1142666"/>
        <a:ext cx="182969" cy="182477"/>
      </dsp:txXfrm>
    </dsp:sp>
    <dsp:sp modelId="{E0106FC9-76D4-4EDC-9AAF-806087869B25}">
      <dsp:nvSpPr>
        <dsp:cNvPr id="0" name=""/>
        <dsp:cNvSpPr/>
      </dsp:nvSpPr>
      <dsp:spPr>
        <a:xfrm>
          <a:off x="3447075" y="1526310"/>
          <a:ext cx="1229628" cy="737777"/>
        </a:xfrm>
        <a:prstGeom prst="roundRect">
          <a:avLst>
            <a:gd name="adj" fmla="val 10000"/>
          </a:avLst>
        </a:prstGeom>
        <a:solidFill>
          <a:schemeClr val="accent1">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latin typeface="CF Blackboard Personal" pitchFamily="2" charset="0"/>
              <a:ea typeface="Verdana" panose="020B0604030504040204" pitchFamily="34" charset="0"/>
            </a:rPr>
            <a:t>AdaBoost Training </a:t>
          </a:r>
          <a:endParaRPr lang="en-IN" sz="1400" kern="1200" dirty="0">
            <a:latin typeface="CF Blackboard Personal" pitchFamily="2" charset="0"/>
            <a:ea typeface="Verdana" panose="020B0604030504040204" pitchFamily="34" charset="0"/>
          </a:endParaRPr>
        </a:p>
      </dsp:txBody>
      <dsp:txXfrm>
        <a:off x="3468684" y="1547919"/>
        <a:ext cx="1186410" cy="694559"/>
      </dsp:txXfrm>
    </dsp:sp>
    <dsp:sp modelId="{2350C7C1-A374-4FD2-B864-228C7432A952}">
      <dsp:nvSpPr>
        <dsp:cNvPr id="0" name=""/>
        <dsp:cNvSpPr/>
      </dsp:nvSpPr>
      <dsp:spPr>
        <a:xfrm rot="10823782">
          <a:off x="2785633" y="1735513"/>
          <a:ext cx="467425" cy="304947"/>
        </a:xfrm>
        <a:prstGeom prst="rightArrow">
          <a:avLst>
            <a:gd name="adj1" fmla="val 60000"/>
            <a:gd name="adj2" fmla="val 50000"/>
          </a:avLst>
        </a:prstGeom>
        <a:solidFill>
          <a:schemeClr val="accent1">
            <a:shade val="90000"/>
            <a:hueOff val="486414"/>
            <a:satOff val="-11418"/>
            <a:lumOff val="34031"/>
            <a:alphaOff val="0"/>
          </a:schemeClr>
        </a:solidFill>
        <a:ln>
          <a:solidFill>
            <a:schemeClr val="bg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N" sz="1100" kern="1200">
            <a:latin typeface="CF Blackboard Personal" pitchFamily="2" charset="0"/>
            <a:ea typeface="Verdana" panose="020B0604030504040204" pitchFamily="34" charset="0"/>
          </a:endParaRPr>
        </a:p>
      </dsp:txBody>
      <dsp:txXfrm rot="10800000">
        <a:off x="2877116" y="1796818"/>
        <a:ext cx="375941" cy="182969"/>
      </dsp:txXfrm>
    </dsp:sp>
    <dsp:sp modelId="{6C6909C4-88D8-40FF-A97A-4330A35B9593}">
      <dsp:nvSpPr>
        <dsp:cNvPr id="0" name=""/>
        <dsp:cNvSpPr/>
      </dsp:nvSpPr>
      <dsp:spPr>
        <a:xfrm>
          <a:off x="1335531" y="1511702"/>
          <a:ext cx="1229628" cy="737777"/>
        </a:xfrm>
        <a:prstGeom prst="roundRect">
          <a:avLst>
            <a:gd name="adj" fmla="val 10000"/>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smtClean="0">
              <a:latin typeface="CF Blackboard Personal" pitchFamily="2" charset="0"/>
              <a:ea typeface="Verdana" panose="020B0604030504040204" pitchFamily="34" charset="0"/>
            </a:rPr>
            <a:t>Cascading Classifiers</a:t>
          </a:r>
          <a:endParaRPr lang="en-IN" sz="1400" kern="1200" dirty="0">
            <a:latin typeface="CF Blackboard Personal" pitchFamily="2" charset="0"/>
            <a:ea typeface="Verdana" panose="020B0604030504040204" pitchFamily="34" charset="0"/>
          </a:endParaRPr>
        </a:p>
      </dsp:txBody>
      <dsp:txXfrm>
        <a:off x="1357140" y="1533311"/>
        <a:ext cx="1186410" cy="6945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1832850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930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cf8a1b89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cf8a1b89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29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991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4239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97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390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390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390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rgbClr val="FFFFFF"/>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rot="5400000">
            <a:off x="4527177" y="-550510"/>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20" name="Google Shape;20;p3"/>
          <p:cNvSpPr/>
          <p:nvPr/>
        </p:nvSpPr>
        <p:spPr>
          <a:xfrm rot="-5400000">
            <a:off x="695075" y="986571"/>
            <a:ext cx="995100" cy="10662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8365300" y="1345300"/>
            <a:ext cx="0" cy="1696800"/>
          </a:xfrm>
          <a:prstGeom prst="straightConnector1">
            <a:avLst/>
          </a:prstGeom>
          <a:noFill/>
          <a:ln w="9525" cap="flat" cmpd="sng">
            <a:solidFill>
              <a:srgbClr val="FFFFFF"/>
            </a:solidFill>
            <a:prstDash val="solid"/>
            <a:round/>
            <a:headEnd type="triangle" w="sm" len="sm"/>
            <a:tailEnd type="triangle" w="sm" len="sm"/>
          </a:ln>
        </p:spPr>
      </p:cxnSp>
      <p:sp>
        <p:nvSpPr>
          <p:cNvPr id="22" name="Google Shape;22;p3"/>
          <p:cNvSpPr/>
          <p:nvPr/>
        </p:nvSpPr>
        <p:spPr>
          <a:xfrm rot="-5400000">
            <a:off x="4525702" y="-2134011"/>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dashDot"/>
            <a:miter lim="8000"/>
            <a:headEnd type="none" w="med" len="med"/>
            <a:tailEnd type="none" w="med" len="med"/>
          </a:ln>
        </p:spPr>
      </p:sp>
      <p:sp>
        <p:nvSpPr>
          <p:cNvPr id="23" name="Google Shape;23;p3"/>
          <p:cNvSpPr/>
          <p:nvPr/>
        </p:nvSpPr>
        <p:spPr>
          <a:xfrm rot="5400000">
            <a:off x="7048175" y="2866905"/>
            <a:ext cx="1285500" cy="13773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921200" y="1509206"/>
            <a:ext cx="72057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b="1"/>
            </a:lvl1pPr>
            <a:lvl2pPr lvl="1" rtl="0">
              <a:spcBef>
                <a:spcPts val="0"/>
              </a:spcBef>
              <a:spcAft>
                <a:spcPts val="0"/>
              </a:spcAft>
              <a:buSzPts val="3600"/>
              <a:buNone/>
              <a:defRPr sz="3600" b="1"/>
            </a:lvl2pPr>
            <a:lvl3pPr lvl="2" rtl="0">
              <a:spcBef>
                <a:spcPts val="0"/>
              </a:spcBef>
              <a:spcAft>
                <a:spcPts val="0"/>
              </a:spcAft>
              <a:buSzPts val="3600"/>
              <a:buNone/>
              <a:defRPr sz="3600" b="1"/>
            </a:lvl3pPr>
            <a:lvl4pPr lvl="3" rtl="0">
              <a:spcBef>
                <a:spcPts val="0"/>
              </a:spcBef>
              <a:spcAft>
                <a:spcPts val="0"/>
              </a:spcAft>
              <a:buSzPts val="3600"/>
              <a:buNone/>
              <a:defRPr sz="3600" b="1"/>
            </a:lvl4pPr>
            <a:lvl5pPr lvl="4" rtl="0">
              <a:spcBef>
                <a:spcPts val="0"/>
              </a:spcBef>
              <a:spcAft>
                <a:spcPts val="0"/>
              </a:spcAft>
              <a:buSzPts val="3600"/>
              <a:buNone/>
              <a:defRPr sz="3600" b="1"/>
            </a:lvl5pPr>
            <a:lvl6pPr lvl="5" rtl="0">
              <a:spcBef>
                <a:spcPts val="0"/>
              </a:spcBef>
              <a:spcAft>
                <a:spcPts val="0"/>
              </a:spcAft>
              <a:buSzPts val="3600"/>
              <a:buNone/>
              <a:defRPr sz="3600" b="1"/>
            </a:lvl6pPr>
            <a:lvl7pPr lvl="6" rtl="0">
              <a:spcBef>
                <a:spcPts val="0"/>
              </a:spcBef>
              <a:spcAft>
                <a:spcPts val="0"/>
              </a:spcAft>
              <a:buSzPts val="3600"/>
              <a:buNone/>
              <a:defRPr sz="3600" b="1"/>
            </a:lvl7pPr>
            <a:lvl8pPr lvl="7" rtl="0">
              <a:spcBef>
                <a:spcPts val="0"/>
              </a:spcBef>
              <a:spcAft>
                <a:spcPts val="0"/>
              </a:spcAft>
              <a:buSzPts val="3600"/>
              <a:buNone/>
              <a:defRPr sz="3600" b="1"/>
            </a:lvl8pPr>
            <a:lvl9pPr lvl="8" rtl="0">
              <a:spcBef>
                <a:spcPts val="0"/>
              </a:spcBef>
              <a:spcAft>
                <a:spcPts val="0"/>
              </a:spcAft>
              <a:buSzPts val="3600"/>
              <a:buNone/>
              <a:defRPr sz="3600" b="1"/>
            </a:lvl9pPr>
          </a:lstStyle>
          <a:p>
            <a:endParaRPr/>
          </a:p>
        </p:txBody>
      </p:sp>
      <p:sp>
        <p:nvSpPr>
          <p:cNvPr id="25" name="Google Shape;25;p3"/>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800"/>
              <a:buNone/>
              <a:defRPr sz="180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endParaRPr/>
          </a:p>
        </p:txBody>
      </p:sp>
      <p:sp>
        <p:nvSpPr>
          <p:cNvPr id="26" name="Google Shape;26;p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5" name="Google Shape;55;p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046"/>
            <a:ext cx="4876800" cy="59948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200150"/>
            <a:ext cx="8229600" cy="3429000"/>
          </a:xfrm>
        </p:spPr>
        <p:txBody>
          <a:bodyPr/>
          <a:lstStyle>
            <a:lvl1pPr>
              <a:defRPr>
                <a:latin typeface="Rockwell" panose="02060603020205020403" pitchFamily="18" charset="0"/>
                <a:ea typeface="Verdana" panose="020B0604030504040204" pitchFamily="34" charset="0"/>
              </a:defRPr>
            </a:lvl1pPr>
            <a:lvl2pPr>
              <a:defRPr>
                <a:latin typeface="Verdana" panose="020B0604030504040204" pitchFamily="34" charset="0"/>
                <a:ea typeface="Verdana" panose="020B0604030504040204" pitchFamily="34" charset="0"/>
              </a:defRPr>
            </a:lvl2pPr>
            <a:lvl3pPr>
              <a:defRPr>
                <a:latin typeface="Verdana" panose="020B0604030504040204" pitchFamily="34" charset="0"/>
                <a:ea typeface="Verdana" panose="020B0604030504040204" pitchFamily="34" charset="0"/>
              </a:defRPr>
            </a:lvl3pPr>
            <a:lvl4pPr>
              <a:defRPr>
                <a:latin typeface="Verdana" panose="020B0604030504040204" pitchFamily="34" charset="0"/>
                <a:ea typeface="Verdana" panose="020B0604030504040204" pitchFamily="34" charset="0"/>
              </a:defRPr>
            </a:lvl4pPr>
            <a:lvl5pPr>
              <a:defRPr>
                <a:latin typeface="Verdana" panose="020B0604030504040204" pitchFamily="34" charset="0"/>
                <a:ea typeface="Verdana" panose="020B060403050404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5715000" y="129898"/>
            <a:ext cx="2468880" cy="225623"/>
          </a:xfrm>
          <a:prstGeom prst="rect">
            <a:avLst/>
          </a:prstGeom>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extLst>
      <p:ext uri="{BB962C8B-B14F-4D97-AF65-F5344CB8AC3E}">
        <p14:creationId xmlns:p14="http://schemas.microsoft.com/office/powerpoint/2010/main" val="1411556802"/>
      </p:ext>
    </p:extLst>
  </p:cSld>
  <p:clrMapOvr>
    <a:masterClrMapping/>
  </p:clrMapOvr>
  <p:transition spd="slow">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971550"/>
            <a:ext cx="914400" cy="3761898"/>
          </a:xfrm>
        </p:spPr>
        <p:txBody>
          <a:bodyPr vert="vert270" anchor="b"/>
          <a:lstStyle>
            <a:lvl1pPr marL="0" marR="13716" algn="r">
              <a:spcBef>
                <a:spcPts val="0"/>
              </a:spcBef>
              <a:buNone/>
              <a:defRPr sz="2175"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135856" y="971550"/>
            <a:ext cx="2438400" cy="3761898"/>
          </a:xfrm>
        </p:spPr>
        <p:txBody>
          <a:bodyPr anchor="t"/>
          <a:lstStyle>
            <a:lvl1pPr marL="0" indent="0">
              <a:spcBef>
                <a:spcPts val="0"/>
              </a:spcBef>
              <a:buNone/>
              <a:defRPr sz="1050"/>
            </a:lvl1pPr>
            <a:lvl2pPr>
              <a:buNone/>
              <a:defRPr sz="900"/>
            </a:lvl2pPr>
            <a:lvl3pPr>
              <a:buNone/>
              <a:defRPr sz="750"/>
            </a:lvl3pPr>
            <a:lvl4pPr>
              <a:buNone/>
              <a:defRPr sz="675"/>
            </a:lvl4pPr>
            <a:lvl5pPr>
              <a:buNone/>
              <a:defRPr sz="67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651250" y="971550"/>
            <a:ext cx="5276088" cy="3760470"/>
          </a:xfrm>
        </p:spPr>
        <p:txBody>
          <a:bodyPr>
            <a:normAutofit/>
          </a:bodyPr>
          <a:lstStyle>
            <a:lvl1pPr>
              <a:spcBef>
                <a:spcPts val="0"/>
              </a:spcBef>
              <a:defRPr sz="2100"/>
            </a:lvl1pPr>
            <a:lvl2pPr>
              <a:defRPr sz="1800"/>
            </a:lvl2pPr>
            <a:lvl3pPr>
              <a:defRPr sz="1500"/>
            </a:lvl3pPr>
            <a:lvl4pPr>
              <a:defRPr sz="1350"/>
            </a:lvl4pPr>
            <a:lvl5pPr>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5867400" y="129896"/>
            <a:ext cx="2324196" cy="226314"/>
          </a:xfrm>
          <a:prstGeom prst="rect">
            <a:avLst/>
          </a:prstGeom>
        </p:spPr>
        <p:txBody>
          <a:bodyPr/>
          <a:lstStyle>
            <a:lvl1pPr>
              <a:defRPr sz="900"/>
            </a:lvl1pPr>
          </a:lstStyle>
          <a:p>
            <a:endParaRPr lang="en-US" dirty="0"/>
          </a:p>
        </p:txBody>
      </p:sp>
      <p:sp>
        <p:nvSpPr>
          <p:cNvPr id="9" name="Slide Number Placeholder 6">
            <a:extLst>
              <a:ext uri="{FF2B5EF4-FFF2-40B4-BE49-F238E27FC236}">
                <a16:creationId xmlns:a16="http://schemas.microsoft.com/office/drawing/2014/main" xmlns="" id="{BD5BE3E6-AFB3-460C-834B-D73EE2A7C06F}"/>
              </a:ext>
            </a:extLst>
          </p:cNvPr>
          <p:cNvSpPr>
            <a:spLocks noGrp="1"/>
          </p:cNvSpPr>
          <p:nvPr>
            <p:ph type="sldNum" sz="quarter" idx="12"/>
          </p:nvPr>
        </p:nvSpPr>
        <p:spPr>
          <a:xfrm>
            <a:off x="8191596" y="129896"/>
            <a:ext cx="502920" cy="226314"/>
          </a:xfrm>
        </p:spPr>
        <p:txBody>
          <a:bodyPr/>
          <a:lstStyle>
            <a:lvl1pPr>
              <a:defRPr sz="900"/>
            </a:lvl1pPr>
          </a:lstStyle>
          <a:p>
            <a:fld id="{FEA1243F-3000-4347-94A4-FBDEAD3122CB}" type="slidenum">
              <a:rPr lang="en-US" smtClean="0"/>
              <a:pPr/>
              <a:t>‹#›</a:t>
            </a:fld>
            <a:endParaRPr lang="en-US" dirty="0"/>
          </a:p>
        </p:txBody>
      </p:sp>
    </p:spTree>
    <p:extLst>
      <p:ext uri="{BB962C8B-B14F-4D97-AF65-F5344CB8AC3E}">
        <p14:creationId xmlns:p14="http://schemas.microsoft.com/office/powerpoint/2010/main" val="2182258789"/>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91829"/>
            <a:ext cx="4038600" cy="3394472"/>
          </a:xfrm>
        </p:spPr>
        <p:txBody>
          <a:bodyPr/>
          <a:lstStyle>
            <a:lvl1pPr>
              <a:defRPr sz="1950"/>
            </a:lvl1pPr>
            <a:lvl2pPr>
              <a:defRPr sz="1800"/>
            </a:lvl2pPr>
            <a:lvl3pPr>
              <a:defRPr sz="1500"/>
            </a:lvl3pPr>
            <a:lvl4pPr>
              <a:defRPr sz="1350"/>
            </a:lvl4pPr>
            <a:lvl5pPr>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1829"/>
            <a:ext cx="4038600" cy="3394472"/>
          </a:xfrm>
        </p:spPr>
        <p:txBody>
          <a:bodyPr/>
          <a:lstStyle>
            <a:lvl1pPr>
              <a:defRPr sz="1950"/>
            </a:lvl1pPr>
            <a:lvl2pPr>
              <a:defRPr sz="1800"/>
            </a:lvl2pPr>
            <a:lvl3pPr>
              <a:defRPr sz="1500"/>
            </a:lvl3pPr>
            <a:lvl4pPr>
              <a:defRPr sz="1350"/>
            </a:lvl4pPr>
            <a:lvl5pPr>
              <a:defRPr sz="135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5791201" y="129896"/>
            <a:ext cx="2355056" cy="226314"/>
          </a:xfrm>
          <a:prstGeom prst="rect">
            <a:avLst/>
          </a:prstGeom>
        </p:spPr>
        <p:txBody>
          <a:bodyPr/>
          <a:lstStyle/>
          <a:p>
            <a:endParaRPr lang="en-US" dirty="0"/>
          </a:p>
        </p:txBody>
      </p:sp>
      <p:sp>
        <p:nvSpPr>
          <p:cNvPr id="9" name="Slide Number Placeholder 6">
            <a:extLst>
              <a:ext uri="{FF2B5EF4-FFF2-40B4-BE49-F238E27FC236}">
                <a16:creationId xmlns:a16="http://schemas.microsoft.com/office/drawing/2014/main" xmlns="" id="{B32CA5EA-865E-4EF0-89BB-61FD6EFE265C}"/>
              </a:ext>
            </a:extLst>
          </p:cNvPr>
          <p:cNvSpPr>
            <a:spLocks noGrp="1"/>
          </p:cNvSpPr>
          <p:nvPr>
            <p:ph type="sldNum" sz="quarter" idx="12"/>
          </p:nvPr>
        </p:nvSpPr>
        <p:spPr>
          <a:xfrm>
            <a:off x="8180070" y="129896"/>
            <a:ext cx="502920" cy="226314"/>
          </a:xfrm>
        </p:spPr>
        <p:txBody>
          <a:bodyPr/>
          <a:lstStyle/>
          <a:p>
            <a:fld id="{FEA1243F-3000-4347-94A4-FBDEAD3122CB}" type="slidenum">
              <a:rPr lang="en-US" smtClean="0"/>
              <a:pPr/>
              <a:t>‹#›</a:t>
            </a:fld>
            <a:endParaRPr lang="en-US" dirty="0"/>
          </a:p>
        </p:txBody>
      </p:sp>
    </p:spTree>
    <p:extLst>
      <p:ext uri="{BB962C8B-B14F-4D97-AF65-F5344CB8AC3E}">
        <p14:creationId xmlns:p14="http://schemas.microsoft.com/office/powerpoint/2010/main" val="4173928261"/>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9" name="Google Shape;49;p7"/>
          <p:cNvSpPr txBox="1">
            <a:spLocks noGrp="1"/>
          </p:cNvSpPr>
          <p:nvPr>
            <p:ph type="body" idx="1"/>
          </p:nvPr>
        </p:nvSpPr>
        <p:spPr>
          <a:xfrm>
            <a:off x="457200"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0" name="Google Shape;50;p7"/>
          <p:cNvSpPr txBox="1">
            <a:spLocks noGrp="1"/>
          </p:cNvSpPr>
          <p:nvPr>
            <p:ph type="body" idx="2"/>
          </p:nvPr>
        </p:nvSpPr>
        <p:spPr>
          <a:xfrm>
            <a:off x="3223964"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body" idx="3"/>
          </p:nvPr>
        </p:nvSpPr>
        <p:spPr>
          <a:xfrm>
            <a:off x="5990727"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51968545"/>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0">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6" r:id="rId4"/>
    <p:sldLayoutId id="2147483659" r:id="rId5"/>
    <p:sldLayoutId id="2147483660" r:id="rId6"/>
    <p:sldLayoutId id="2147483661" r:id="rId7"/>
    <p:sldLayoutId id="2147483662" r:id="rId8"/>
  </p:sldLayoutIdLst>
  <p:transition spd="slow">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7.jpe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53.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hyperlink" Target="https://www.javatpoint.com/" TargetMode="External"/><Relationship Id="rId13" Type="http://schemas.openxmlformats.org/officeDocument/2006/relationships/hyperlink" Target="https://www.slideshare.net/SmritiTikoo/face-detection-62383927" TargetMode="External"/><Relationship Id="rId3" Type="http://schemas.openxmlformats.org/officeDocument/2006/relationships/hyperlink" Target="http://www.youtube.com/" TargetMode="External"/><Relationship Id="rId7" Type="http://schemas.openxmlformats.org/officeDocument/2006/relationships/hyperlink" Target="https://www.geeksforgeeks.org/" TargetMode="External"/><Relationship Id="rId12" Type="http://schemas.openxmlformats.org/officeDocument/2006/relationships/hyperlink" Target="https://docs.opencv.org/3.4/db/d28/tutorial_cascade_classifier.html" TargetMode="External"/><Relationship Id="rId2" Type="http://schemas.openxmlformats.org/officeDocument/2006/relationships/hyperlink" Target="https://towardsdatascience.com/" TargetMode="External"/><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hyperlink" Target="https://realpython.com/python-gui-tkinter/" TargetMode="External"/><Relationship Id="rId11" Type="http://schemas.openxmlformats.org/officeDocument/2006/relationships/hyperlink" Target="https://ieeexplore.ieee.org/document/8776934" TargetMode="External"/><Relationship Id="rId5" Type="http://schemas.openxmlformats.org/officeDocument/2006/relationships/hyperlink" Target="https://docs.python.org/3/library/tk.html" TargetMode="External"/><Relationship Id="rId15" Type="http://schemas.openxmlformats.org/officeDocument/2006/relationships/image" Target="../media/image58.gif"/><Relationship Id="rId10" Type="http://schemas.openxmlformats.org/officeDocument/2006/relationships/hyperlink" Target="https://www.hindawi.com/journals/cin/2022/4515642/" TargetMode="External"/><Relationship Id="rId4" Type="http://schemas.openxmlformats.org/officeDocument/2006/relationships/hyperlink" Target="https://www.analyticsvidhya.com/" TargetMode="External"/><Relationship Id="rId9" Type="http://schemas.openxmlformats.org/officeDocument/2006/relationships/hyperlink" Target="https://www.section.io/" TargetMode="External"/><Relationship Id="rId14" Type="http://schemas.openxmlformats.org/officeDocument/2006/relationships/hyperlink" Target="https://docs.opencv.org/2.4/modules/contrib/doc/facerec/facerec_tutorial.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1256044" y="2980864"/>
            <a:ext cx="6852976" cy="1179154"/>
          </a:xfrm>
          <a:prstGeom prst="rect">
            <a:avLst/>
          </a:prstGeom>
        </p:spPr>
        <p:txBody>
          <a:bodyPr spcFirstLastPara="1" wrap="square" lIns="91425" tIns="91425" rIns="91425" bIns="91425" anchor="b" anchorCtr="0">
            <a:noAutofit/>
          </a:bodyPr>
          <a:lstStyle/>
          <a:p>
            <a:pPr lvl="0" algn="just"/>
            <a:r>
              <a:rPr lang="en-US" sz="3600" dirty="0" smtClean="0"/>
              <a:t>HAAR </a:t>
            </a:r>
            <a:r>
              <a:rPr lang="en-US" sz="3600" dirty="0"/>
              <a:t>Cascade in contrast to  LBPH (</a:t>
            </a:r>
            <a:r>
              <a:rPr lang="en-US" sz="3600" dirty="0" smtClean="0"/>
              <a:t>Local </a:t>
            </a:r>
            <a:r>
              <a:rPr lang="en-US" sz="3600" dirty="0"/>
              <a:t>Binary Pattern </a:t>
            </a:r>
            <a:r>
              <a:rPr lang="en-US" sz="3600" dirty="0" smtClean="0"/>
              <a:t>Histogram</a:t>
            </a:r>
            <a:r>
              <a:rPr lang="en-US" sz="3600" dirty="0"/>
              <a:t>)</a:t>
            </a:r>
            <a:endParaRPr sz="3600" dirty="0"/>
          </a:p>
        </p:txBody>
      </p:sp>
      <p:sp>
        <p:nvSpPr>
          <p:cNvPr id="2" name="Rectangle 1"/>
          <p:cNvSpPr/>
          <p:nvPr/>
        </p:nvSpPr>
        <p:spPr>
          <a:xfrm>
            <a:off x="3082367" y="782546"/>
            <a:ext cx="5554635" cy="707886"/>
          </a:xfrm>
          <a:prstGeom prst="rect">
            <a:avLst/>
          </a:prstGeom>
        </p:spPr>
        <p:txBody>
          <a:bodyPr wrap="square">
            <a:spAutoFit/>
          </a:bodyPr>
          <a:lstStyle/>
          <a:p>
            <a:pPr algn="just"/>
            <a:r>
              <a:rPr lang="en-US" sz="4000" b="1" dirty="0">
                <a:solidFill>
                  <a:schemeClr val="bg1"/>
                </a:solidFill>
                <a:latin typeface="+mj-lt"/>
              </a:rPr>
              <a:t>NSUT EAST CAMPUS </a:t>
            </a:r>
          </a:p>
        </p:txBody>
      </p:sp>
      <p:pic>
        <p:nvPicPr>
          <p:cNvPr id="5" name="Picture 4"/>
          <p:cNvPicPr>
            <a:picLocks noChangeAspect="1"/>
          </p:cNvPicPr>
          <p:nvPr/>
        </p:nvPicPr>
        <p:blipFill>
          <a:blip r:embed="rId3"/>
          <a:stretch>
            <a:fillRect/>
          </a:stretch>
        </p:blipFill>
        <p:spPr>
          <a:xfrm>
            <a:off x="1031033" y="320599"/>
            <a:ext cx="1631780" cy="1631780"/>
          </a:xfrm>
          <a:prstGeom prst="ellipse">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down)">
                                      <p:cBhvr>
                                        <p:cTn id="3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08" y="220234"/>
            <a:ext cx="8025802" cy="599480"/>
          </a:xfrm>
        </p:spPr>
        <p:txBody>
          <a:bodyPr/>
          <a:lstStyle/>
          <a:p>
            <a:r>
              <a:rPr lang="en-IN" sz="3600" b="1" dirty="0" smtClean="0">
                <a:latin typeface="+mj-lt"/>
              </a:rPr>
              <a:t>2. Creating Integral Image</a:t>
            </a:r>
            <a:endParaRPr lang="en-US" sz="3600" b="1" dirty="0">
              <a:latin typeface="+mj-lt"/>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q"/>
            </a:pPr>
            <a:r>
              <a:rPr lang="en-US" sz="2000" dirty="0"/>
              <a:t>The total of the pixels above and to the left of (x, y), inclusive, makes up the integral image at position (x, y</a:t>
            </a:r>
            <a:r>
              <a:rPr lang="en-US" sz="2000" dirty="0" smtClean="0"/>
              <a:t>).</a:t>
            </a:r>
          </a:p>
          <a:p>
            <a:pPr algn="just">
              <a:buFont typeface="Wingdings" panose="05000000000000000000" pitchFamily="2" charset="2"/>
              <a:buChar char="q"/>
            </a:pPr>
            <a:r>
              <a:rPr lang="en-US" sz="2000" dirty="0" smtClean="0"/>
              <a:t>As </a:t>
            </a:r>
            <a:r>
              <a:rPr lang="en-US" sz="2000" dirty="0"/>
              <a:t>a result, the final pixel in the bottom-right corner would represent the total number of pixels in the original image.</a:t>
            </a:r>
          </a:p>
        </p:txBody>
      </p:sp>
      <p:sp>
        <p:nvSpPr>
          <p:cNvPr id="5" name="Slide Number Placeholder 4"/>
          <p:cNvSpPr>
            <a:spLocks noGrp="1"/>
          </p:cNvSpPr>
          <p:nvPr>
            <p:ph type="sldNum" sz="quarter" idx="12"/>
          </p:nvPr>
        </p:nvSpPr>
        <p:spPr/>
        <p:txBody>
          <a:bodyPr/>
          <a:lstStyle/>
          <a:p>
            <a:fld id="{FEA1243F-3000-4347-94A4-FBDEAD3122CB}" type="slidenum">
              <a:rPr lang="en-US" smtClean="0"/>
              <a:pPr/>
              <a:t>10</a:t>
            </a:fld>
            <a:endParaRPr lang="en-US" dirty="0"/>
          </a:p>
        </p:txBody>
      </p:sp>
      <p:pic>
        <p:nvPicPr>
          <p:cNvPr id="2050" name="Picture 2" descr="Face detection as done in 2001: Viola Jones Algorithm"/>
          <p:cNvPicPr>
            <a:picLocks noChangeAspect="1" noChangeArrowheads="1"/>
          </p:cNvPicPr>
          <p:nvPr/>
        </p:nvPicPr>
        <p:blipFill rotWithShape="1">
          <a:blip r:embed="rId2">
            <a:extLst>
              <a:ext uri="{28A0092B-C50C-407E-A947-70E740481C1C}">
                <a14:useLocalDpi xmlns:a14="http://schemas.microsoft.com/office/drawing/2010/main" val="0"/>
              </a:ext>
            </a:extLst>
          </a:blip>
          <a:srcRect l="3181" t="12349" r="2504" b="7785"/>
          <a:stretch/>
        </p:blipFill>
        <p:spPr bwMode="auto">
          <a:xfrm>
            <a:off x="1336963" y="2859390"/>
            <a:ext cx="5964382" cy="189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5632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02" y="141480"/>
            <a:ext cx="7652418" cy="599480"/>
          </a:xfrm>
        </p:spPr>
        <p:txBody>
          <a:bodyPr/>
          <a:lstStyle/>
          <a:p>
            <a:r>
              <a:rPr lang="en-IN" sz="3300" b="1" dirty="0">
                <a:latin typeface="+mj-lt"/>
              </a:rPr>
              <a:t>3. Training with AdaBoost</a:t>
            </a:r>
            <a:endParaRPr lang="en-US" sz="3300" b="1" dirty="0">
              <a:latin typeface="+mj-lt"/>
            </a:endParaRPr>
          </a:p>
        </p:txBody>
      </p:sp>
      <p:sp>
        <p:nvSpPr>
          <p:cNvPr id="3" name="Content Placeholder 2"/>
          <p:cNvSpPr>
            <a:spLocks noGrp="1"/>
          </p:cNvSpPr>
          <p:nvPr>
            <p:ph idx="1"/>
          </p:nvPr>
        </p:nvSpPr>
        <p:spPr>
          <a:xfrm>
            <a:off x="254307" y="999637"/>
            <a:ext cx="4286854" cy="3477834"/>
          </a:xfrm>
        </p:spPr>
        <p:txBody>
          <a:bodyPr>
            <a:noAutofit/>
          </a:bodyPr>
          <a:lstStyle/>
          <a:p>
            <a:pPr algn="just">
              <a:lnSpc>
                <a:spcPct val="120000"/>
              </a:lnSpc>
              <a:buFont typeface="Wingdings" panose="05000000000000000000" pitchFamily="2" charset="2"/>
              <a:buChar char="q"/>
            </a:pPr>
            <a:r>
              <a:rPr lang="en-US" sz="1800" dirty="0" err="1">
                <a:latin typeface="+mn-lt"/>
              </a:rPr>
              <a:t>AdaBoost</a:t>
            </a:r>
            <a:r>
              <a:rPr lang="en-US" sz="1800" dirty="0">
                <a:latin typeface="+mn-lt"/>
              </a:rPr>
              <a:t> is a supervised machine learning algorithm, and its task in this case is to determine the ideal placement for each </a:t>
            </a:r>
            <a:r>
              <a:rPr lang="en-US" sz="1800" dirty="0" err="1">
                <a:latin typeface="+mn-lt"/>
              </a:rPr>
              <a:t>Haar</a:t>
            </a:r>
            <a:r>
              <a:rPr lang="en-US" sz="1800" dirty="0">
                <a:latin typeface="+mn-lt"/>
              </a:rPr>
              <a:t> feature</a:t>
            </a:r>
            <a:r>
              <a:rPr lang="en-US" sz="1800" dirty="0" smtClean="0">
                <a:latin typeface="+mn-lt"/>
              </a:rPr>
              <a:t>.</a:t>
            </a:r>
          </a:p>
          <a:p>
            <a:pPr algn="just">
              <a:lnSpc>
                <a:spcPct val="120000"/>
              </a:lnSpc>
              <a:buFont typeface="Wingdings" panose="05000000000000000000" pitchFamily="2" charset="2"/>
              <a:buChar char="q"/>
            </a:pPr>
            <a:r>
              <a:rPr lang="en-US" sz="1800" dirty="0" smtClean="0">
                <a:latin typeface="+mn-lt"/>
              </a:rPr>
              <a:t>It </a:t>
            </a:r>
            <a:r>
              <a:rPr lang="en-US" sz="1800" dirty="0">
                <a:latin typeface="+mn-lt"/>
              </a:rPr>
              <a:t>will begin at the very first pixel in the top-left corner and move across until it finds the best fit (as shown in the image to the side), after which it will move up to the bottom-right corner.</a:t>
            </a:r>
            <a:endParaRPr lang="en-IN" sz="1800" dirty="0" smtClean="0">
              <a:latin typeface="+mn-lt"/>
              <a:ea typeface="Verdana" panose="020B0604030504040204" pitchFamily="34" charset="0"/>
            </a:endParaRPr>
          </a:p>
        </p:txBody>
      </p:sp>
      <p:sp>
        <p:nvSpPr>
          <p:cNvPr id="4" name="Slide Number Placeholder 3"/>
          <p:cNvSpPr>
            <a:spLocks noGrp="1"/>
          </p:cNvSpPr>
          <p:nvPr>
            <p:ph type="sldNum" sz="quarter" idx="12"/>
          </p:nvPr>
        </p:nvSpPr>
        <p:spPr/>
        <p:txBody>
          <a:bodyPr/>
          <a:lstStyle/>
          <a:p>
            <a:fld id="{FEA1243F-3000-4347-94A4-FBDEAD3122CB}" type="slidenum">
              <a:rPr lang="en-US" smtClean="0"/>
              <a:pPr/>
              <a:t>11</a:t>
            </a:fld>
            <a:endParaRPr lang="en-US" dirty="0"/>
          </a:p>
        </p:txBody>
      </p:sp>
      <p:grpSp>
        <p:nvGrpSpPr>
          <p:cNvPr id="15" name="Group 14"/>
          <p:cNvGrpSpPr/>
          <p:nvPr/>
        </p:nvGrpSpPr>
        <p:grpSpPr>
          <a:xfrm>
            <a:off x="5546614" y="644036"/>
            <a:ext cx="3207093" cy="3379356"/>
            <a:chOff x="4784206" y="1865430"/>
            <a:chExt cx="3738951" cy="3631305"/>
          </a:xfrm>
        </p:grpSpPr>
        <p:grpSp>
          <p:nvGrpSpPr>
            <p:cNvPr id="6" name="Google Shape;79;p13"/>
            <p:cNvGrpSpPr/>
            <p:nvPr/>
          </p:nvGrpSpPr>
          <p:grpSpPr>
            <a:xfrm>
              <a:off x="4784206" y="1865430"/>
              <a:ext cx="3738951" cy="3631305"/>
              <a:chOff x="5708850" y="3417450"/>
              <a:chExt cx="2931161" cy="2815646"/>
            </a:xfrm>
          </p:grpSpPr>
          <p:sp>
            <p:nvSpPr>
              <p:cNvPr id="7" name="Google Shape;80;p13"/>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1;p13"/>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9" name="Google Shape;82;p13"/>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0" name="Google Shape;83;p13"/>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84;p13"/>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2" name="Google Shape;85;p13"/>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3" name="Google Shape;86;p13"/>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pic>
          <p:nvPicPr>
            <p:cNvPr id="14"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308494" y="2603467"/>
              <a:ext cx="2880093" cy="2825012"/>
            </a:xfrm>
            <a:prstGeom prst="rect">
              <a:avLst/>
            </a:prstGeom>
            <a:noFill/>
            <a:ln w="9525">
              <a:noFill/>
              <a:miter lim="800000"/>
              <a:headEnd/>
              <a:tailEnd/>
            </a:ln>
            <a:effectLst/>
          </p:spPr>
        </p:pic>
      </p:grpSp>
    </p:spTree>
    <p:extLst>
      <p:ext uri="{BB962C8B-B14F-4D97-AF65-F5344CB8AC3E}">
        <p14:creationId xmlns:p14="http://schemas.microsoft.com/office/powerpoint/2010/main" val="23240902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79;p13"/>
          <p:cNvGrpSpPr/>
          <p:nvPr/>
        </p:nvGrpSpPr>
        <p:grpSpPr>
          <a:xfrm>
            <a:off x="2291024" y="120583"/>
            <a:ext cx="4119824" cy="4440599"/>
            <a:chOff x="5708850" y="3417450"/>
            <a:chExt cx="2931161" cy="2815646"/>
          </a:xfrm>
        </p:grpSpPr>
        <p:sp>
          <p:nvSpPr>
            <p:cNvPr id="5" name="Google Shape;80;p13"/>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p13"/>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7" name="Google Shape;82;p13"/>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8" name="Google Shape;83;p13"/>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84;p13"/>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0" name="Google Shape;85;p13"/>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1" name="Google Shape;86;p13"/>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pic>
        <p:nvPicPr>
          <p:cNvPr id="10242" name="Picture 2" descr="https://miro.medium.com/max/595/1*BpHwuCr9q9eldVKzUcFkwA.gif"/>
          <p:cNvPicPr>
            <a:picLocks noChangeAspect="1" noChangeArrowheads="1" noCrop="1"/>
          </p:cNvPicPr>
          <p:nvPr/>
        </p:nvPicPr>
        <p:blipFill>
          <a:blip r:embed="rId2"/>
          <a:srcRect/>
          <a:stretch>
            <a:fillRect/>
          </a:stretch>
        </p:blipFill>
        <p:spPr bwMode="auto">
          <a:xfrm>
            <a:off x="2880217" y="1005576"/>
            <a:ext cx="3111584" cy="3490727"/>
          </a:xfrm>
          <a:prstGeom prst="rect">
            <a:avLst/>
          </a:prstGeom>
          <a:noFill/>
        </p:spPr>
      </p:pic>
      <p:sp>
        <p:nvSpPr>
          <p:cNvPr id="2" name="Slide Number Placeholder 1"/>
          <p:cNvSpPr>
            <a:spLocks noGrp="1"/>
          </p:cNvSpPr>
          <p:nvPr>
            <p:ph type="sldNum" sz="quarter" idx="12"/>
          </p:nvPr>
        </p:nvSpPr>
        <p:spPr/>
        <p:txBody>
          <a:bodyPr/>
          <a:lstStyle/>
          <a:p>
            <a:fld id="{E909D321-1924-43CF-852E-F9652AC09753}" type="slidenum">
              <a:rPr lang="en-US" smtClean="0"/>
              <a:t>12</a:t>
            </a:fld>
            <a:endParaRPr lang="en-US"/>
          </a:p>
        </p:txBody>
      </p:sp>
    </p:spTree>
    <p:extLst>
      <p:ext uri="{BB962C8B-B14F-4D97-AF65-F5344CB8AC3E}">
        <p14:creationId xmlns:p14="http://schemas.microsoft.com/office/powerpoint/2010/main" val="2259257895"/>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500" b="1" dirty="0">
                <a:latin typeface="+mj-lt"/>
              </a:rPr>
              <a:t>4. Cascading</a:t>
            </a:r>
            <a:endParaRPr lang="en-US" sz="4500" b="1" dirty="0">
              <a:latin typeface="+mj-lt"/>
            </a:endParaRPr>
          </a:p>
        </p:txBody>
      </p:sp>
      <p:sp>
        <p:nvSpPr>
          <p:cNvPr id="3" name="Slide Number Placeholder 2"/>
          <p:cNvSpPr>
            <a:spLocks noGrp="1"/>
          </p:cNvSpPr>
          <p:nvPr>
            <p:ph type="sldNum" sz="quarter" idx="12"/>
          </p:nvPr>
        </p:nvSpPr>
        <p:spPr/>
        <p:txBody>
          <a:bodyPr/>
          <a:lstStyle/>
          <a:p>
            <a:fld id="{FEA1243F-3000-4347-94A4-FBDEAD3122CB}" type="slidenum">
              <a:rPr lang="en-US" smtClean="0"/>
              <a:pPr/>
              <a:t>13</a:t>
            </a:fld>
            <a:endParaRPr lang="en-US" dirty="0"/>
          </a:p>
        </p:txBody>
      </p:sp>
      <p:sp>
        <p:nvSpPr>
          <p:cNvPr id="4" name="Content Placeholder 3"/>
          <p:cNvSpPr>
            <a:spLocks noGrp="1"/>
          </p:cNvSpPr>
          <p:nvPr>
            <p:ph idx="1"/>
          </p:nvPr>
        </p:nvSpPr>
        <p:spPr/>
        <p:txBody>
          <a:bodyPr/>
          <a:lstStyle/>
          <a:p>
            <a:pPr algn="just">
              <a:buFont typeface="Wingdings" panose="05000000000000000000" pitchFamily="2" charset="2"/>
              <a:buChar char="q"/>
            </a:pPr>
            <a:r>
              <a:rPr lang="en-US" dirty="0" smtClean="0">
                <a:latin typeface="+mn-lt"/>
              </a:rPr>
              <a:t>If </a:t>
            </a:r>
            <a:r>
              <a:rPr lang="en-US" dirty="0">
                <a:latin typeface="+mn-lt"/>
              </a:rPr>
              <a:t>a feature fails on a particular window, then we can say that the facial features are not present there. </a:t>
            </a:r>
          </a:p>
          <a:p>
            <a:pPr algn="just">
              <a:buFont typeface="Wingdings" panose="05000000000000000000" pitchFamily="2" charset="2"/>
              <a:buChar char="q"/>
            </a:pPr>
            <a:r>
              <a:rPr lang="en-US" dirty="0">
                <a:latin typeface="+mn-lt"/>
              </a:rPr>
              <a:t>Hence, we can move to the next windows where there can be facial features present.</a:t>
            </a:r>
          </a:p>
          <a:p>
            <a:pPr algn="just">
              <a:buFont typeface="Wingdings" panose="05000000000000000000" pitchFamily="2" charset="2"/>
              <a:buChar char="q"/>
            </a:pPr>
            <a:r>
              <a:rPr lang="en-US" dirty="0">
                <a:latin typeface="+mn-lt"/>
              </a:rPr>
              <a:t>This way a lot of processing time will be saved, as the irrelevant windows will not be processed in the majority of the stages.</a:t>
            </a:r>
          </a:p>
          <a:p>
            <a:endParaRPr lang="en-IN" dirty="0">
              <a:latin typeface="+mn-lt"/>
            </a:endParaRPr>
          </a:p>
        </p:txBody>
      </p:sp>
    </p:spTree>
    <p:extLst>
      <p:ext uri="{BB962C8B-B14F-4D97-AF65-F5344CB8AC3E}">
        <p14:creationId xmlns:p14="http://schemas.microsoft.com/office/powerpoint/2010/main" val="29227678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ctr"/>
            <a:r>
              <a:rPr lang="en-IN" sz="3600" dirty="0">
                <a:latin typeface="+mj-lt"/>
                <a:ea typeface="+mn-ea"/>
                <a:cs typeface="+mn-cs"/>
              </a:rPr>
              <a:t>Local Binary Pattern </a:t>
            </a:r>
            <a:r>
              <a:rPr lang="en-IN" sz="3600" dirty="0" smtClean="0">
                <a:latin typeface="+mj-lt"/>
                <a:ea typeface="+mn-ea"/>
                <a:cs typeface="+mn-cs"/>
              </a:rPr>
              <a:t>Histograms</a:t>
            </a:r>
            <a:endParaRPr lang="en-US" sz="3600" dirty="0">
              <a:latin typeface="+mj-lt"/>
              <a:ea typeface="+mn-ea"/>
              <a:cs typeface="+mn-cs"/>
            </a:endParaRPr>
          </a:p>
        </p:txBody>
      </p:sp>
      <p:sp>
        <p:nvSpPr>
          <p:cNvPr id="4" name="Subtitle 3"/>
          <p:cNvSpPr>
            <a:spLocks noGrp="1"/>
          </p:cNvSpPr>
          <p:nvPr>
            <p:ph type="subTitle" idx="1"/>
          </p:nvPr>
        </p:nvSpPr>
        <p:spPr>
          <a:xfrm>
            <a:off x="4657924" y="3312019"/>
            <a:ext cx="3542400" cy="784800"/>
          </a:xfrm>
        </p:spPr>
        <p:txBody>
          <a:bodyPr/>
          <a:lstStyle/>
          <a:p>
            <a:r>
              <a:rPr lang="en-IN" sz="2400" dirty="0" smtClean="0">
                <a:latin typeface="+mj-lt"/>
              </a:rPr>
              <a:t>(</a:t>
            </a:r>
            <a:r>
              <a:rPr lang="en-IN" sz="2400" dirty="0" smtClean="0">
                <a:latin typeface="CF Blackboard Personal" pitchFamily="2" charset="0"/>
              </a:rPr>
              <a:t>LBPH Algorithm</a:t>
            </a:r>
            <a:r>
              <a:rPr lang="en-IN" sz="2400" dirty="0" smtClean="0">
                <a:latin typeface="+mj-lt"/>
              </a:rPr>
              <a:t>)</a:t>
            </a:r>
            <a:endParaRPr lang="en-IN" sz="2400" dirty="0">
              <a:latin typeface="+mj-lt"/>
            </a:endParaRPr>
          </a:p>
        </p:txBody>
      </p:sp>
      <p:sp>
        <p:nvSpPr>
          <p:cNvPr id="3" name="Slide Number Placeholder 2"/>
          <p:cNvSpPr>
            <a:spLocks noGrp="1"/>
          </p:cNvSpPr>
          <p:nvPr>
            <p:ph type="sldNum" idx="12"/>
          </p:nvPr>
        </p:nvSpPr>
        <p:spPr/>
        <p:txBody>
          <a:bodyPr/>
          <a:lstStyle/>
          <a:p>
            <a:fld id="{E909D321-1924-43CF-852E-F9652AC09753}" type="slidenum">
              <a:rPr lang="en-US" smtClean="0"/>
              <a:t>14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73" y="3312019"/>
            <a:ext cx="1569600" cy="1569600"/>
          </a:xfrm>
          <a:prstGeom prst="rect">
            <a:avLst/>
          </a:prstGeom>
        </p:spPr>
      </p:pic>
    </p:spTree>
    <p:extLst>
      <p:ext uri="{BB962C8B-B14F-4D97-AF65-F5344CB8AC3E}">
        <p14:creationId xmlns:p14="http://schemas.microsoft.com/office/powerpoint/2010/main" val="4506029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iterate type="lt">
                                    <p:tmPct val="0"/>
                                  </p:iterate>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2" presetClass="emph" presetSubtype="0" fill="hold" grpId="1" nodeType="clickEffect">
                                  <p:stCondLst>
                                    <p:cond delay="0"/>
                                  </p:stCondLst>
                                  <p:iterate type="lt">
                                    <p:tmPct val="0"/>
                                  </p:iterate>
                                  <p:childTnLst>
                                    <p:animRot by="120000">
                                      <p:cBhvr>
                                        <p:cTn id="21" dur="100" fill="hold">
                                          <p:stCondLst>
                                            <p:cond delay="0"/>
                                          </p:stCondLst>
                                        </p:cTn>
                                        <p:tgtEl>
                                          <p:spTgt spid="4">
                                            <p:txEl>
                                              <p:pRg st="0" end="0"/>
                                            </p:txEl>
                                          </p:spTgt>
                                        </p:tgtEl>
                                        <p:attrNameLst>
                                          <p:attrName>r</p:attrName>
                                        </p:attrNameLst>
                                      </p:cBhvr>
                                    </p:animRot>
                                    <p:animRot by="-240000">
                                      <p:cBhvr>
                                        <p:cTn id="22" dur="200" fill="hold">
                                          <p:stCondLst>
                                            <p:cond delay="200"/>
                                          </p:stCondLst>
                                        </p:cTn>
                                        <p:tgtEl>
                                          <p:spTgt spid="4">
                                            <p:txEl>
                                              <p:pRg st="0" end="0"/>
                                            </p:txEl>
                                          </p:spTgt>
                                        </p:tgtEl>
                                        <p:attrNameLst>
                                          <p:attrName>r</p:attrName>
                                        </p:attrNameLst>
                                      </p:cBhvr>
                                    </p:animRot>
                                    <p:animRot by="240000">
                                      <p:cBhvr>
                                        <p:cTn id="23" dur="200" fill="hold">
                                          <p:stCondLst>
                                            <p:cond delay="400"/>
                                          </p:stCondLst>
                                        </p:cTn>
                                        <p:tgtEl>
                                          <p:spTgt spid="4">
                                            <p:txEl>
                                              <p:pRg st="0" end="0"/>
                                            </p:txEl>
                                          </p:spTgt>
                                        </p:tgtEl>
                                        <p:attrNameLst>
                                          <p:attrName>r</p:attrName>
                                        </p:attrNameLst>
                                      </p:cBhvr>
                                    </p:animRot>
                                    <p:animRot by="-240000">
                                      <p:cBhvr>
                                        <p:cTn id="24" dur="200" fill="hold">
                                          <p:stCondLst>
                                            <p:cond delay="600"/>
                                          </p:stCondLst>
                                        </p:cTn>
                                        <p:tgtEl>
                                          <p:spTgt spid="4">
                                            <p:txEl>
                                              <p:pRg st="0" end="0"/>
                                            </p:txEl>
                                          </p:spTgt>
                                        </p:tgtEl>
                                        <p:attrNameLst>
                                          <p:attrName>r</p:attrName>
                                        </p:attrNameLst>
                                      </p:cBhvr>
                                    </p:animRot>
                                    <p:animRot by="120000">
                                      <p:cBhvr>
                                        <p:cTn id="25" dur="200" fill="hold">
                                          <p:stCondLst>
                                            <p:cond delay="800"/>
                                          </p:stCondLst>
                                        </p:cTn>
                                        <p:tgtEl>
                                          <p:spTgt spid="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4"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A1243F-3000-4347-94A4-FBDEAD3122CB}" type="slidenum">
              <a:rPr lang="en-US" smtClean="0"/>
              <a:pPr/>
              <a:t>15</a:t>
            </a:fld>
            <a:endParaRPr lang="en-US" dirty="0"/>
          </a:p>
        </p:txBody>
      </p:sp>
      <p:sp>
        <p:nvSpPr>
          <p:cNvPr id="4" name="Title 1"/>
          <p:cNvSpPr>
            <a:spLocks noGrp="1"/>
          </p:cNvSpPr>
          <p:nvPr>
            <p:ph type="title"/>
          </p:nvPr>
        </p:nvSpPr>
        <p:spPr>
          <a:xfrm>
            <a:off x="457200" y="274046"/>
            <a:ext cx="4876800" cy="599480"/>
          </a:xfrm>
        </p:spPr>
        <p:txBody>
          <a:bodyPr/>
          <a:lstStyle/>
          <a:p>
            <a:r>
              <a:rPr lang="en-IN" sz="3600" b="1" dirty="0">
                <a:latin typeface="CF Blackboard Personal" pitchFamily="2" charset="0"/>
              </a:rPr>
              <a:t>What is LBPH</a:t>
            </a:r>
            <a:r>
              <a:rPr lang="en-IN" sz="3600" b="1" dirty="0">
                <a:latin typeface="+mj-lt"/>
              </a:rPr>
              <a:t> </a:t>
            </a:r>
            <a:endParaRPr lang="en-US" sz="3600" b="1" dirty="0">
              <a:latin typeface="+mj-lt"/>
            </a:endParaRPr>
          </a:p>
        </p:txBody>
      </p:sp>
      <p:pic>
        <p:nvPicPr>
          <p:cNvPr id="7" name="Picture 6"/>
          <p:cNvPicPr>
            <a:picLocks noChangeAspect="1"/>
          </p:cNvPicPr>
          <p:nvPr/>
        </p:nvPicPr>
        <p:blipFill>
          <a:blip r:embed="rId2"/>
          <a:stretch>
            <a:fillRect/>
          </a:stretch>
        </p:blipFill>
        <p:spPr>
          <a:xfrm>
            <a:off x="3773555" y="196002"/>
            <a:ext cx="755568" cy="755568"/>
          </a:xfrm>
          <a:prstGeom prst="rect">
            <a:avLst/>
          </a:prstGeom>
        </p:spPr>
      </p:pic>
      <p:sp>
        <p:nvSpPr>
          <p:cNvPr id="12" name="Google Shape;142;p19"/>
          <p:cNvSpPr txBox="1">
            <a:spLocks/>
          </p:cNvSpPr>
          <p:nvPr/>
        </p:nvSpPr>
        <p:spPr>
          <a:xfrm>
            <a:off x="293557" y="907117"/>
            <a:ext cx="8229600" cy="41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pPr algn="just">
              <a:lnSpc>
                <a:spcPct val="150000"/>
              </a:lnSpc>
            </a:pPr>
            <a:r>
              <a:rPr lang="en-US" sz="1800" b="1" dirty="0"/>
              <a:t>The Local Binary Pattern Histogram </a:t>
            </a:r>
            <a:r>
              <a:rPr lang="en-US" sz="1800" b="1" dirty="0" smtClean="0"/>
              <a:t>algorithm</a:t>
            </a:r>
            <a:r>
              <a:rPr lang="en-US" sz="1800" b="1" dirty="0"/>
              <a:t>, which recognizes both the front and side of a human face, is a face recognition system built on a local binary operator</a:t>
            </a:r>
            <a:r>
              <a:rPr lang="en-US" sz="1800" b="1" dirty="0" smtClean="0"/>
              <a:t>.</a:t>
            </a:r>
          </a:p>
          <a:p>
            <a:pPr algn="just">
              <a:lnSpc>
                <a:spcPct val="150000"/>
              </a:lnSpc>
            </a:pPr>
            <a:r>
              <a:rPr lang="en-US" sz="1800" b="1" u="sng" dirty="0" smtClean="0"/>
              <a:t>Below are some important parameters required for LBPH :</a:t>
            </a:r>
            <a:r>
              <a:rPr lang="en-US" sz="1800" b="1" u="sng" dirty="0"/>
              <a:t> </a:t>
            </a:r>
            <a:endParaRPr lang="en-US" sz="1800" u="sng" dirty="0"/>
          </a:p>
        </p:txBody>
      </p:sp>
      <p:grpSp>
        <p:nvGrpSpPr>
          <p:cNvPr id="17" name="Group 16"/>
          <p:cNvGrpSpPr/>
          <p:nvPr/>
        </p:nvGrpSpPr>
        <p:grpSpPr>
          <a:xfrm>
            <a:off x="457200" y="2699636"/>
            <a:ext cx="8018223" cy="2026476"/>
            <a:chOff x="306474" y="1679369"/>
            <a:chExt cx="8216684" cy="3348300"/>
          </a:xfrm>
        </p:grpSpPr>
        <p:grpSp>
          <p:nvGrpSpPr>
            <p:cNvPr id="16" name="Group 15"/>
            <p:cNvGrpSpPr/>
            <p:nvPr/>
          </p:nvGrpSpPr>
          <p:grpSpPr>
            <a:xfrm>
              <a:off x="306474" y="1679369"/>
              <a:ext cx="5444086" cy="3348300"/>
              <a:chOff x="306474" y="1679369"/>
              <a:chExt cx="5444086" cy="3348300"/>
            </a:xfrm>
          </p:grpSpPr>
          <p:sp>
            <p:nvSpPr>
              <p:cNvPr id="13" name="Google Shape;143;p19"/>
              <p:cNvSpPr txBox="1">
                <a:spLocks/>
              </p:cNvSpPr>
              <p:nvPr/>
            </p:nvSpPr>
            <p:spPr>
              <a:xfrm>
                <a:off x="306474" y="1679369"/>
                <a:ext cx="2558646" cy="33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lt1"/>
                    </a:solidFill>
                    <a:latin typeface="Rockwell" panose="02060603020205020403" pitchFamily="18" charset="0"/>
                    <a:ea typeface="Verdana" panose="020B0604030504040204" pitchFamily="34" charset="0"/>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Verdana" panose="020B0604030504040204" pitchFamily="34" charset="0"/>
                    <a:ea typeface="Verdana" panose="020B0604030504040204" pitchFamily="34" charset="0"/>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Verdana" panose="020B0604030504040204" pitchFamily="34" charset="0"/>
                    <a:ea typeface="Verdana" panose="020B0604030504040204" pitchFamily="34" charset="0"/>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Verdana" panose="020B0604030504040204" pitchFamily="34" charset="0"/>
                    <a:ea typeface="Verdana" panose="020B0604030504040204" pitchFamily="34" charset="0"/>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Verdana" panose="020B0604030504040204" pitchFamily="34" charset="0"/>
                    <a:ea typeface="Verdana" panose="020B0604030504040204" pitchFamily="34" charset="0"/>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0" indent="0" algn="ctr">
                  <a:buFont typeface="Cousine"/>
                  <a:buNone/>
                </a:pPr>
                <a:r>
                  <a:rPr lang="en-US" sz="2000" b="1" u="sng" dirty="0" smtClean="0">
                    <a:latin typeface="CF Blackboard Personal" pitchFamily="2" charset="0"/>
                  </a:rPr>
                  <a:t>Radius</a:t>
                </a:r>
              </a:p>
              <a:p>
                <a:pPr marL="0" indent="0" algn="just">
                  <a:buFont typeface="Cousine"/>
                  <a:buNone/>
                </a:pPr>
                <a:r>
                  <a:rPr lang="en-US" sz="1400" dirty="0" smtClean="0"/>
                  <a:t>Used to Build the circular local binary pattern.</a:t>
                </a:r>
              </a:p>
              <a:p>
                <a:pPr marL="0" indent="0" algn="just">
                  <a:buFont typeface="Cousine"/>
                  <a:buNone/>
                </a:pPr>
                <a:r>
                  <a:rPr lang="en-US" sz="1400" dirty="0" smtClean="0"/>
                  <a:t>Represents the radius around the circle</a:t>
                </a:r>
              </a:p>
              <a:p>
                <a:pPr marL="0" indent="0" algn="just">
                  <a:buFont typeface="Cousine"/>
                  <a:buNone/>
                </a:pPr>
                <a:r>
                  <a:rPr lang="en-US" sz="1400" dirty="0" smtClean="0"/>
                  <a:t>Usually Set to 1.</a:t>
                </a:r>
                <a:endParaRPr lang="en-US" sz="1400" dirty="0"/>
              </a:p>
            </p:txBody>
          </p:sp>
          <p:sp>
            <p:nvSpPr>
              <p:cNvPr id="14" name="Google Shape;144;p19"/>
              <p:cNvSpPr txBox="1">
                <a:spLocks/>
              </p:cNvSpPr>
              <p:nvPr/>
            </p:nvSpPr>
            <p:spPr>
              <a:xfrm>
                <a:off x="3014394" y="1679369"/>
                <a:ext cx="2736166" cy="3348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2000" b="1" u="sng" dirty="0" smtClean="0">
                    <a:solidFill>
                      <a:schemeClr val="lt1"/>
                    </a:solidFill>
                    <a:latin typeface="CF Blackboard Personal" pitchFamily="2" charset="0"/>
                    <a:ea typeface="Verdana" panose="020B0604030504040204" pitchFamily="34" charset="0"/>
                    <a:cs typeface="Cousine"/>
                    <a:sym typeface="Cousine"/>
                  </a:rPr>
                  <a:t>Neighbors</a:t>
                </a:r>
                <a:endParaRPr lang="en-US" sz="2000" b="1" u="sng" dirty="0">
                  <a:solidFill>
                    <a:schemeClr val="lt1"/>
                  </a:solidFill>
                  <a:latin typeface="CF Blackboard Personal" pitchFamily="2" charset="0"/>
                  <a:ea typeface="Verdana" panose="020B0604030504040204" pitchFamily="34" charset="0"/>
                  <a:cs typeface="Cousine"/>
                  <a:sym typeface="Cousine"/>
                </a:endParaRPr>
              </a:p>
              <a:p>
                <a:pPr algn="just">
                  <a:spcBef>
                    <a:spcPts val="600"/>
                  </a:spcBef>
                </a:pPr>
                <a:r>
                  <a:rPr lang="en-US" dirty="0">
                    <a:solidFill>
                      <a:schemeClr val="lt1"/>
                    </a:solidFill>
                    <a:latin typeface="Rockwell" panose="02060603020205020403" pitchFamily="18" charset="0"/>
                    <a:ea typeface="Verdana" panose="020B0604030504040204" pitchFamily="34" charset="0"/>
                    <a:cs typeface="Cousine"/>
                    <a:sym typeface="Cousine"/>
                  </a:rPr>
                  <a:t>Number of sample points to build the circular local binary pattern.</a:t>
                </a:r>
              </a:p>
              <a:p>
                <a:pPr algn="just">
                  <a:spcBef>
                    <a:spcPts val="600"/>
                  </a:spcBef>
                </a:pPr>
                <a:r>
                  <a:rPr lang="en-US" dirty="0">
                    <a:solidFill>
                      <a:schemeClr val="lt1"/>
                    </a:solidFill>
                    <a:latin typeface="Rockwell" panose="02060603020205020403" pitchFamily="18" charset="0"/>
                    <a:ea typeface="Verdana" panose="020B0604030504040204" pitchFamily="34" charset="0"/>
                    <a:cs typeface="Cousine"/>
                    <a:sym typeface="Cousine"/>
                  </a:rPr>
                  <a:t>Usually Set to 8.</a:t>
                </a:r>
              </a:p>
            </p:txBody>
          </p:sp>
        </p:grpSp>
        <p:sp>
          <p:nvSpPr>
            <p:cNvPr id="15" name="Google Shape;145;p19"/>
            <p:cNvSpPr txBox="1">
              <a:spLocks/>
            </p:cNvSpPr>
            <p:nvPr/>
          </p:nvSpPr>
          <p:spPr>
            <a:xfrm>
              <a:off x="5949952" y="1679369"/>
              <a:ext cx="2573206" cy="3348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2000" b="1" u="sng" dirty="0">
                  <a:solidFill>
                    <a:schemeClr val="lt1"/>
                  </a:solidFill>
                  <a:latin typeface="CF Blackboard Personal" pitchFamily="2" charset="0"/>
                  <a:ea typeface="Verdana" panose="020B0604030504040204" pitchFamily="34" charset="0"/>
                  <a:cs typeface="Cousine"/>
                  <a:sym typeface="Cousine"/>
                </a:rPr>
                <a:t>Grid X and Y</a:t>
              </a:r>
            </a:p>
            <a:p>
              <a:pPr algn="just">
                <a:spcBef>
                  <a:spcPts val="600"/>
                </a:spcBef>
              </a:pPr>
              <a:r>
                <a:rPr lang="en-US" dirty="0">
                  <a:solidFill>
                    <a:schemeClr val="lt1"/>
                  </a:solidFill>
                  <a:latin typeface="Rockwell" panose="02060603020205020403" pitchFamily="18" charset="0"/>
                  <a:ea typeface="Verdana" panose="020B0604030504040204" pitchFamily="34" charset="0"/>
                  <a:cs typeface="Cousine"/>
                  <a:sym typeface="Cousine"/>
                </a:rPr>
                <a:t>Number of cells in Horizontal and Vertical Direction</a:t>
              </a:r>
            </a:p>
            <a:p>
              <a:pPr algn="just">
                <a:spcBef>
                  <a:spcPts val="600"/>
                </a:spcBef>
              </a:pPr>
              <a:r>
                <a:rPr lang="en-US" dirty="0">
                  <a:solidFill>
                    <a:schemeClr val="lt1"/>
                  </a:solidFill>
                  <a:latin typeface="Rockwell" panose="02060603020205020403" pitchFamily="18" charset="0"/>
                  <a:ea typeface="Verdana" panose="020B0604030504040204" pitchFamily="34" charset="0"/>
                  <a:cs typeface="Cousine"/>
                  <a:sym typeface="Cousine"/>
                </a:rPr>
                <a:t>Usually set to 8.</a:t>
              </a:r>
            </a:p>
            <a:p>
              <a:pPr algn="just">
                <a:spcBef>
                  <a:spcPts val="600"/>
                </a:spcBef>
              </a:pPr>
              <a:r>
                <a:rPr lang="en-US" dirty="0">
                  <a:solidFill>
                    <a:schemeClr val="lt1"/>
                  </a:solidFill>
                  <a:latin typeface="Rockwell" panose="02060603020205020403" pitchFamily="18" charset="0"/>
                  <a:ea typeface="Verdana" panose="020B0604030504040204" pitchFamily="34" charset="0"/>
                  <a:cs typeface="Cousine"/>
                  <a:sym typeface="Cousine"/>
                </a:rPr>
                <a:t>More cells = higher dimensionality of the resulting vector.</a:t>
              </a:r>
            </a:p>
            <a:p>
              <a:pPr>
                <a:spcBef>
                  <a:spcPts val="600"/>
                </a:spcBef>
              </a:pPr>
              <a:endParaRPr lang="en-US" sz="1200" dirty="0"/>
            </a:p>
          </p:txBody>
        </p:sp>
      </p:grpSp>
    </p:spTree>
    <p:extLst>
      <p:ext uri="{BB962C8B-B14F-4D97-AF65-F5344CB8AC3E}">
        <p14:creationId xmlns:p14="http://schemas.microsoft.com/office/powerpoint/2010/main" val="38829828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80">
                                          <p:stCondLst>
                                            <p:cond delay="0"/>
                                          </p:stCondLst>
                                        </p:cTn>
                                        <p:tgtEl>
                                          <p:spTgt spid="7"/>
                                        </p:tgtEl>
                                      </p:cBhvr>
                                    </p:animEffect>
                                    <p:anim calcmode="lin" valueType="num">
                                      <p:cBhvr>
                                        <p:cTn id="1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0" dur="26">
                                          <p:stCondLst>
                                            <p:cond delay="650"/>
                                          </p:stCondLst>
                                        </p:cTn>
                                        <p:tgtEl>
                                          <p:spTgt spid="7"/>
                                        </p:tgtEl>
                                      </p:cBhvr>
                                      <p:to x="100000" y="60000"/>
                                    </p:animScale>
                                    <p:animScale>
                                      <p:cBhvr>
                                        <p:cTn id="21" dur="166" decel="50000">
                                          <p:stCondLst>
                                            <p:cond delay="676"/>
                                          </p:stCondLst>
                                        </p:cTn>
                                        <p:tgtEl>
                                          <p:spTgt spid="7"/>
                                        </p:tgtEl>
                                      </p:cBhvr>
                                      <p:to x="100000" y="100000"/>
                                    </p:animScale>
                                    <p:animScale>
                                      <p:cBhvr>
                                        <p:cTn id="22" dur="26">
                                          <p:stCondLst>
                                            <p:cond delay="1312"/>
                                          </p:stCondLst>
                                        </p:cTn>
                                        <p:tgtEl>
                                          <p:spTgt spid="7"/>
                                        </p:tgtEl>
                                      </p:cBhvr>
                                      <p:to x="100000" y="80000"/>
                                    </p:animScale>
                                    <p:animScale>
                                      <p:cBhvr>
                                        <p:cTn id="23" dur="166" decel="50000">
                                          <p:stCondLst>
                                            <p:cond delay="1338"/>
                                          </p:stCondLst>
                                        </p:cTn>
                                        <p:tgtEl>
                                          <p:spTgt spid="7"/>
                                        </p:tgtEl>
                                      </p:cBhvr>
                                      <p:to x="100000" y="100000"/>
                                    </p:animScale>
                                    <p:animScale>
                                      <p:cBhvr>
                                        <p:cTn id="24" dur="26">
                                          <p:stCondLst>
                                            <p:cond delay="1642"/>
                                          </p:stCondLst>
                                        </p:cTn>
                                        <p:tgtEl>
                                          <p:spTgt spid="7"/>
                                        </p:tgtEl>
                                      </p:cBhvr>
                                      <p:to x="100000" y="90000"/>
                                    </p:animScale>
                                    <p:animScale>
                                      <p:cBhvr>
                                        <p:cTn id="25" dur="166" decel="50000">
                                          <p:stCondLst>
                                            <p:cond delay="1668"/>
                                          </p:stCondLst>
                                        </p:cTn>
                                        <p:tgtEl>
                                          <p:spTgt spid="7"/>
                                        </p:tgtEl>
                                      </p:cBhvr>
                                      <p:to x="100000" y="100000"/>
                                    </p:animScale>
                                    <p:animScale>
                                      <p:cBhvr>
                                        <p:cTn id="26" dur="26">
                                          <p:stCondLst>
                                            <p:cond delay="1808"/>
                                          </p:stCondLst>
                                        </p:cTn>
                                        <p:tgtEl>
                                          <p:spTgt spid="7"/>
                                        </p:tgtEl>
                                      </p:cBhvr>
                                      <p:to x="100000" y="95000"/>
                                    </p:animScale>
                                    <p:animScale>
                                      <p:cBhvr>
                                        <p:cTn id="27" dur="166" decel="50000">
                                          <p:stCondLst>
                                            <p:cond delay="1834"/>
                                          </p:stCondLst>
                                        </p:cTn>
                                        <p:tgtEl>
                                          <p:spTgt spid="7"/>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504"/>
            <a:ext cx="4876800" cy="599480"/>
          </a:xfrm>
        </p:spPr>
        <p:txBody>
          <a:bodyPr>
            <a:noAutofit/>
          </a:bodyPr>
          <a:lstStyle/>
          <a:p>
            <a:r>
              <a:rPr lang="en-IN" sz="3300" b="1" dirty="0">
                <a:latin typeface="CF Blackboard Personal" pitchFamily="2" charset="0"/>
              </a:rPr>
              <a:t>How does the LBPH Algorithm work</a:t>
            </a:r>
            <a:r>
              <a:rPr lang="en-IN" sz="3300" b="1" dirty="0">
                <a:latin typeface="+mj-lt"/>
              </a:rPr>
              <a:t>?</a:t>
            </a:r>
            <a:endParaRPr lang="en-US" sz="3300" b="1" dirty="0">
              <a:latin typeface="+mj-lt"/>
            </a:endParaRPr>
          </a:p>
        </p:txBody>
      </p:sp>
      <p:sp>
        <p:nvSpPr>
          <p:cNvPr id="3" name="Content Placeholder 2"/>
          <p:cNvSpPr>
            <a:spLocks noGrp="1"/>
          </p:cNvSpPr>
          <p:nvPr>
            <p:ph idx="1"/>
          </p:nvPr>
        </p:nvSpPr>
        <p:spPr>
          <a:xfrm>
            <a:off x="449147" y="1545636"/>
            <a:ext cx="5086908" cy="3429000"/>
          </a:xfrm>
        </p:spPr>
        <p:txBody>
          <a:bodyPr/>
          <a:lstStyle/>
          <a:p>
            <a:pPr algn="just">
              <a:buNone/>
            </a:pPr>
            <a:r>
              <a:rPr lang="en-IN" dirty="0" smtClean="0">
                <a:latin typeface="+mn-lt"/>
                <a:ea typeface="Verdana" panose="020B0604030504040204" pitchFamily="34" charset="0"/>
              </a:rPr>
              <a:t>It consists of the following steps:-</a:t>
            </a:r>
          </a:p>
          <a:p>
            <a:pPr algn="just">
              <a:buFont typeface="Wingdings" panose="05000000000000000000" pitchFamily="2" charset="2"/>
              <a:buChar char="q"/>
            </a:pPr>
            <a:r>
              <a:rPr lang="en-IN" dirty="0" smtClean="0">
                <a:latin typeface="+mn-lt"/>
                <a:ea typeface="Verdana" panose="020B0604030504040204" pitchFamily="34" charset="0"/>
              </a:rPr>
              <a:t>Training the algorithm</a:t>
            </a:r>
          </a:p>
          <a:p>
            <a:pPr algn="just">
              <a:buFont typeface="Wingdings" panose="05000000000000000000" pitchFamily="2" charset="2"/>
              <a:buChar char="q"/>
            </a:pPr>
            <a:r>
              <a:rPr lang="en-IN" dirty="0" smtClean="0">
                <a:latin typeface="+mn-lt"/>
                <a:ea typeface="Verdana" panose="020B0604030504040204" pitchFamily="34" charset="0"/>
              </a:rPr>
              <a:t>Applying LBP operations</a:t>
            </a:r>
          </a:p>
          <a:p>
            <a:pPr algn="just">
              <a:buFont typeface="Wingdings" panose="05000000000000000000" pitchFamily="2" charset="2"/>
              <a:buChar char="q"/>
            </a:pPr>
            <a:r>
              <a:rPr lang="en-IN" dirty="0" smtClean="0">
                <a:latin typeface="+mn-lt"/>
                <a:ea typeface="Verdana" panose="020B0604030504040204" pitchFamily="34" charset="0"/>
              </a:rPr>
              <a:t>Extracting histograms</a:t>
            </a:r>
          </a:p>
          <a:p>
            <a:pPr algn="just">
              <a:buFont typeface="Wingdings" panose="05000000000000000000" pitchFamily="2" charset="2"/>
              <a:buChar char="q"/>
            </a:pPr>
            <a:r>
              <a:rPr lang="en-IN" dirty="0" smtClean="0">
                <a:latin typeface="+mn-lt"/>
                <a:ea typeface="Verdana" panose="020B0604030504040204" pitchFamily="34" charset="0"/>
              </a:rPr>
              <a:t>Performing face recognition</a:t>
            </a:r>
            <a:endParaRPr lang="en-US" dirty="0">
              <a:latin typeface="+mn-lt"/>
              <a:ea typeface="Verdana" panose="020B0604030504040204"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84168" y="956984"/>
            <a:ext cx="2100777" cy="3036379"/>
          </a:xfrm>
          <a:prstGeom prst="rect">
            <a:avLst/>
          </a:prstGeom>
        </p:spPr>
      </p:pic>
      <p:sp>
        <p:nvSpPr>
          <p:cNvPr id="5" name="Slide Number Placeholder 4"/>
          <p:cNvSpPr>
            <a:spLocks noGrp="1"/>
          </p:cNvSpPr>
          <p:nvPr>
            <p:ph type="sldNum" sz="quarter" idx="12"/>
          </p:nvPr>
        </p:nvSpPr>
        <p:spPr/>
        <p:txBody>
          <a:bodyPr/>
          <a:lstStyle/>
          <a:p>
            <a:fld id="{FEA1243F-3000-4347-94A4-FBDEAD3122CB}" type="slidenum">
              <a:rPr lang="en-US" smtClean="0"/>
              <a:pPr/>
              <a:t>16</a:t>
            </a:fld>
            <a:endParaRPr lang="en-US" dirty="0"/>
          </a:p>
        </p:txBody>
      </p:sp>
    </p:spTree>
    <p:extLst>
      <p:ext uri="{BB962C8B-B14F-4D97-AF65-F5344CB8AC3E}">
        <p14:creationId xmlns:p14="http://schemas.microsoft.com/office/powerpoint/2010/main" val="8177280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500" tmFilter="0, 0; .2, .5; .8, .5; 1, 0"/>
                                        <p:tgtEl>
                                          <p:spTgt spid="4"/>
                                        </p:tgtEl>
                                      </p:cBhvr>
                                    </p:animEffect>
                                    <p:animScale>
                                      <p:cBhvr>
                                        <p:cTn id="18" dur="250" autoRev="1" fill="hold"/>
                                        <p:tgtEl>
                                          <p:spTgt spid="4"/>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5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046"/>
            <a:ext cx="6044026" cy="599480"/>
          </a:xfrm>
        </p:spPr>
        <p:txBody>
          <a:bodyPr/>
          <a:lstStyle/>
          <a:p>
            <a:r>
              <a:rPr lang="en-IN" sz="2800" b="1" dirty="0" smtClean="0">
                <a:latin typeface="+mj-lt"/>
              </a:rPr>
              <a:t>1. Training the Algorithm</a:t>
            </a:r>
            <a:endParaRPr lang="en-US" sz="2800" b="1" dirty="0">
              <a:latin typeface="+mj-lt"/>
            </a:endParaRPr>
          </a:p>
        </p:txBody>
      </p:sp>
      <p:sp>
        <p:nvSpPr>
          <p:cNvPr id="3" name="Content Placeholder 2"/>
          <p:cNvSpPr>
            <a:spLocks noGrp="1"/>
          </p:cNvSpPr>
          <p:nvPr>
            <p:ph idx="1"/>
          </p:nvPr>
        </p:nvSpPr>
        <p:spPr/>
        <p:txBody>
          <a:bodyPr/>
          <a:lstStyle/>
          <a:p>
            <a:pPr algn="just">
              <a:buFont typeface="Wingdings" panose="05000000000000000000" pitchFamily="2" charset="2"/>
              <a:buChar char="q"/>
            </a:pPr>
            <a:r>
              <a:rPr lang="en-IN" sz="2000" dirty="0" smtClean="0">
                <a:latin typeface="+mn-lt"/>
                <a:ea typeface="Verdana" panose="020B0604030504040204" pitchFamily="34" charset="0"/>
              </a:rPr>
              <a:t>Dataset is a set of labelled facial images.</a:t>
            </a:r>
          </a:p>
          <a:p>
            <a:pPr algn="just">
              <a:buFont typeface="Wingdings" panose="05000000000000000000" pitchFamily="2" charset="2"/>
              <a:buChar char="q"/>
            </a:pPr>
            <a:r>
              <a:rPr lang="en-IN" sz="2000" dirty="0" smtClean="0">
                <a:latin typeface="+mn-lt"/>
                <a:ea typeface="Verdana" panose="020B0604030504040204" pitchFamily="34" charset="0"/>
              </a:rPr>
              <a:t>This labelling can be either name or number. It is an unique ID for different individuals.</a:t>
            </a:r>
          </a:p>
          <a:p>
            <a:pPr algn="just">
              <a:buFont typeface="Wingdings" panose="05000000000000000000" pitchFamily="2" charset="2"/>
              <a:buChar char="q"/>
            </a:pPr>
            <a:r>
              <a:rPr lang="en-IN" sz="2000" dirty="0" smtClean="0">
                <a:latin typeface="+mn-lt"/>
                <a:ea typeface="Verdana" panose="020B0604030504040204" pitchFamily="34" charset="0"/>
              </a:rPr>
              <a:t>Images of the same person must have same ID</a:t>
            </a:r>
            <a:endParaRPr lang="en-US" sz="2000" dirty="0">
              <a:latin typeface="+mn-lt"/>
              <a:ea typeface="Verdana" panose="020B0604030504040204" pitchFamily="34" charset="0"/>
            </a:endParaRPr>
          </a:p>
        </p:txBody>
      </p:sp>
      <p:pic>
        <p:nvPicPr>
          <p:cNvPr id="8194" name="Picture 2" descr="What is a machine learning model? | Microsoft Learn"/>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338413" y="2876764"/>
            <a:ext cx="4467174" cy="19606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FEA1243F-3000-4347-94A4-FBDEAD3122CB}" type="slidenum">
              <a:rPr lang="en-US" smtClean="0"/>
              <a:pPr/>
              <a:t>17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3360" y="274046"/>
            <a:ext cx="1485900" cy="1485900"/>
          </a:xfrm>
          <a:prstGeom prst="rect">
            <a:avLst/>
          </a:prstGeom>
        </p:spPr>
      </p:pic>
    </p:spTree>
    <p:extLst>
      <p:ext uri="{BB962C8B-B14F-4D97-AF65-F5344CB8AC3E}">
        <p14:creationId xmlns:p14="http://schemas.microsoft.com/office/powerpoint/2010/main" val="213601562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194"/>
                                        </p:tgtEl>
                                        <p:attrNameLst>
                                          <p:attrName>style.visibility</p:attrName>
                                        </p:attrNameLst>
                                      </p:cBhvr>
                                      <p:to>
                                        <p:strVal val="visible"/>
                                      </p:to>
                                    </p:set>
                                    <p:animEffect transition="in" filter="fade">
                                      <p:cBhvr>
                                        <p:cTn id="29" dur="500"/>
                                        <p:tgtEl>
                                          <p:spTgt spid="8194"/>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nodeType="clickEffect">
                                  <p:stCondLst>
                                    <p:cond delay="0"/>
                                  </p:stCondLst>
                                  <p:childTnLst>
                                    <p:animEffect transition="out" filter="fade">
                                      <p:cBhvr>
                                        <p:cTn id="33" dur="500" tmFilter="0, 0; .2, .5; .8, .5; 1, 0"/>
                                        <p:tgtEl>
                                          <p:spTgt spid="8194"/>
                                        </p:tgtEl>
                                      </p:cBhvr>
                                    </p:animEffect>
                                    <p:animScale>
                                      <p:cBhvr>
                                        <p:cTn id="34" dur="250" autoRev="1" fill="hold"/>
                                        <p:tgtEl>
                                          <p:spTgt spid="81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046"/>
            <a:ext cx="7852787" cy="599480"/>
          </a:xfrm>
        </p:spPr>
        <p:txBody>
          <a:bodyPr/>
          <a:lstStyle/>
          <a:p>
            <a:r>
              <a:rPr lang="en-IN" sz="3600" b="1" dirty="0" smtClean="0">
                <a:latin typeface="+mj-lt"/>
              </a:rPr>
              <a:t>2. Applying LBP operation</a:t>
            </a:r>
            <a:endParaRPr lang="en-US" sz="3600" b="1" dirty="0">
              <a:latin typeface="+mj-lt"/>
            </a:endParaRPr>
          </a:p>
        </p:txBody>
      </p:sp>
      <p:sp>
        <p:nvSpPr>
          <p:cNvPr id="5" name="Content Placeholder 4"/>
          <p:cNvSpPr>
            <a:spLocks noGrp="1"/>
          </p:cNvSpPr>
          <p:nvPr>
            <p:ph idx="1"/>
          </p:nvPr>
        </p:nvSpPr>
        <p:spPr>
          <a:xfrm>
            <a:off x="457199" y="1358517"/>
            <a:ext cx="4039913" cy="3429000"/>
          </a:xfrm>
        </p:spPr>
        <p:txBody>
          <a:bodyPr/>
          <a:lstStyle/>
          <a:p>
            <a:pPr algn="just">
              <a:buNone/>
            </a:pPr>
            <a:r>
              <a:rPr lang="en-IN" sz="2000" dirty="0" smtClean="0">
                <a:latin typeface="+mn-lt"/>
              </a:rPr>
              <a:t>We will create an intermediate image that would describe the original image in a better understandable way.</a:t>
            </a:r>
            <a:endParaRPr lang="en-IN" sz="2000" dirty="0">
              <a:latin typeface="+mn-lt"/>
            </a:endParaRPr>
          </a:p>
          <a:p>
            <a:pPr algn="just">
              <a:buNone/>
            </a:pPr>
            <a:r>
              <a:rPr lang="en-IN" sz="2000" dirty="0" smtClean="0">
                <a:latin typeface="+mn-lt"/>
              </a:rPr>
              <a:t>For doing this, we use the concept of </a:t>
            </a:r>
            <a:r>
              <a:rPr lang="en-IN" sz="2000" b="1" dirty="0" smtClean="0">
                <a:latin typeface="+mn-lt"/>
              </a:rPr>
              <a:t>sliding window.</a:t>
            </a:r>
            <a:endParaRPr lang="en-IN" sz="2000" dirty="0" smtClean="0">
              <a:latin typeface="+mn-lt"/>
            </a:endParaRPr>
          </a:p>
        </p:txBody>
      </p:sp>
      <p:sp>
        <p:nvSpPr>
          <p:cNvPr id="3" name="Slide Number Placeholder 2"/>
          <p:cNvSpPr>
            <a:spLocks noGrp="1"/>
          </p:cNvSpPr>
          <p:nvPr>
            <p:ph type="sldNum" sz="quarter" idx="12"/>
          </p:nvPr>
        </p:nvSpPr>
        <p:spPr/>
        <p:txBody>
          <a:bodyPr/>
          <a:lstStyle/>
          <a:p>
            <a:fld id="{FEA1243F-3000-4347-94A4-FBDEAD3122CB}" type="slidenum">
              <a:rPr lang="en-US" smtClean="0"/>
              <a:pPr/>
              <a:t>18</a:t>
            </a:fld>
            <a:endParaRPr lang="en-US" dirty="0"/>
          </a:p>
        </p:txBody>
      </p:sp>
      <p:pic>
        <p:nvPicPr>
          <p:cNvPr id="7"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6019" t="21110" r="8571" b="15515"/>
          <a:stretch/>
        </p:blipFill>
        <p:spPr bwMode="auto">
          <a:xfrm>
            <a:off x="4812010" y="1733481"/>
            <a:ext cx="4095684" cy="1862474"/>
          </a:xfrm>
          <a:prstGeom prst="rect">
            <a:avLst/>
          </a:prstGeom>
          <a:noFill/>
          <a:ln w="9525">
            <a:noFill/>
            <a:miter lim="800000"/>
            <a:headEnd/>
            <a:tailEnd/>
          </a:ln>
          <a:effectLst/>
        </p:spPr>
      </p:pic>
    </p:spTree>
    <p:extLst>
      <p:ext uri="{BB962C8B-B14F-4D97-AF65-F5344CB8AC3E}">
        <p14:creationId xmlns:p14="http://schemas.microsoft.com/office/powerpoint/2010/main" val="40124883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046"/>
            <a:ext cx="5821680" cy="599480"/>
          </a:xfrm>
        </p:spPr>
        <p:txBody>
          <a:bodyPr/>
          <a:lstStyle/>
          <a:p>
            <a:r>
              <a:rPr lang="en-IN" sz="2800" b="1" dirty="0" smtClean="0">
                <a:latin typeface="+mj-lt"/>
              </a:rPr>
              <a:t>3. Extracting Histograms</a:t>
            </a:r>
            <a:endParaRPr lang="en-US" sz="2800" b="1" dirty="0">
              <a:latin typeface="+mj-lt"/>
            </a:endParaRPr>
          </a:p>
        </p:txBody>
      </p:sp>
      <p:sp>
        <p:nvSpPr>
          <p:cNvPr id="3" name="Content Placeholder 2"/>
          <p:cNvSpPr>
            <a:spLocks noGrp="1"/>
          </p:cNvSpPr>
          <p:nvPr>
            <p:ph idx="1"/>
          </p:nvPr>
        </p:nvSpPr>
        <p:spPr>
          <a:xfrm>
            <a:off x="148974" y="1007084"/>
            <a:ext cx="8189247" cy="3429000"/>
          </a:xfrm>
        </p:spPr>
        <p:txBody>
          <a:bodyPr>
            <a:noAutofit/>
          </a:bodyPr>
          <a:lstStyle/>
          <a:p>
            <a:pPr marL="76200" indent="0" algn="just">
              <a:lnSpc>
                <a:spcPct val="120000"/>
              </a:lnSpc>
              <a:buNone/>
            </a:pPr>
            <a:r>
              <a:rPr lang="en-US" sz="2000" dirty="0"/>
              <a:t>Several histograms are </a:t>
            </a:r>
            <a:r>
              <a:rPr lang="en-US" sz="2000" dirty="0" smtClean="0"/>
              <a:t>created . The </a:t>
            </a:r>
            <a:r>
              <a:rPr lang="en-US" sz="2000" dirty="0"/>
              <a:t>next step is to combine each histogram into a single, larger histogram</a:t>
            </a:r>
            <a:r>
              <a:rPr lang="en-US" sz="2000" dirty="0" smtClean="0"/>
              <a:t>. The </a:t>
            </a:r>
            <a:r>
              <a:rPr lang="en-US" sz="2000" dirty="0"/>
              <a:t>characteristics of the original image are reflected in the final histogram.</a:t>
            </a:r>
          </a:p>
        </p:txBody>
      </p:sp>
      <p:sp>
        <p:nvSpPr>
          <p:cNvPr id="4" name="Slide Number Placeholder 3"/>
          <p:cNvSpPr>
            <a:spLocks noGrp="1"/>
          </p:cNvSpPr>
          <p:nvPr>
            <p:ph type="sldNum" sz="quarter" idx="12"/>
          </p:nvPr>
        </p:nvSpPr>
        <p:spPr/>
        <p:txBody>
          <a:bodyPr/>
          <a:lstStyle/>
          <a:p>
            <a:fld id="{FEA1243F-3000-4347-94A4-FBDEAD3122CB}" type="slidenum">
              <a:rPr lang="en-US" smtClean="0"/>
              <a:pPr/>
              <a:t>19</a:t>
            </a:fld>
            <a:endParaRPr lang="en-US" dirty="0"/>
          </a:p>
        </p:txBody>
      </p:sp>
      <p:pic>
        <p:nvPicPr>
          <p:cNvPr id="6" name="Picture 2"/>
          <p:cNvPicPr>
            <a:picLocks noChangeAspect="1" noChangeArrowheads="1"/>
          </p:cNvPicPr>
          <p:nvPr/>
        </p:nvPicPr>
        <p:blipFill rotWithShape="1">
          <a:blip r:embed="rId2"/>
          <a:srcRect l="4214" t="13372" r="4214" b="13372"/>
          <a:stretch/>
        </p:blipFill>
        <p:spPr bwMode="auto">
          <a:xfrm>
            <a:off x="691952" y="2686141"/>
            <a:ext cx="7347830" cy="1781950"/>
          </a:xfrm>
          <a:prstGeom prst="rect">
            <a:avLst/>
          </a:prstGeom>
          <a:noFill/>
          <a:ln w="9525">
            <a:noFill/>
            <a:miter lim="800000"/>
            <a:headEnd/>
            <a:tailEnd/>
          </a:ln>
          <a:effectLst/>
        </p:spPr>
      </p:pic>
    </p:spTree>
    <p:extLst>
      <p:ext uri="{BB962C8B-B14F-4D97-AF65-F5344CB8AC3E}">
        <p14:creationId xmlns:p14="http://schemas.microsoft.com/office/powerpoint/2010/main" val="41651856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04330" y="306533"/>
            <a:ext cx="8229600" cy="413400"/>
          </a:xfrm>
        </p:spPr>
        <p:txBody>
          <a:bodyPr/>
          <a:lstStyle/>
          <a:p>
            <a:pPr algn="ctr"/>
            <a:r>
              <a:rPr lang="en-IN" sz="3200" dirty="0" smtClean="0"/>
              <a:t>Group Name : The Pythoneers</a:t>
            </a:r>
            <a:endParaRPr lang="en-IN" sz="3200" dirty="0"/>
          </a:p>
        </p:txBody>
      </p:sp>
      <p:sp>
        <p:nvSpPr>
          <p:cNvPr id="6" name="Text Placeholder 5"/>
          <p:cNvSpPr>
            <a:spLocks noGrp="1"/>
          </p:cNvSpPr>
          <p:nvPr>
            <p:ph type="body" idx="1"/>
          </p:nvPr>
        </p:nvSpPr>
        <p:spPr>
          <a:xfrm>
            <a:off x="413232" y="2375520"/>
            <a:ext cx="2631900" cy="882333"/>
          </a:xfrm>
        </p:spPr>
        <p:txBody>
          <a:bodyPr/>
          <a:lstStyle/>
          <a:p>
            <a:pPr marL="114300" indent="0" algn="ctr">
              <a:buNone/>
            </a:pPr>
            <a:r>
              <a:rPr lang="en-IN" dirty="0" smtClean="0"/>
              <a:t>Ayaan Lone</a:t>
            </a:r>
          </a:p>
          <a:p>
            <a:pPr marL="114300" indent="0" algn="ctr">
              <a:buNone/>
            </a:pPr>
            <a:r>
              <a:rPr lang="en-IN" dirty="0" smtClean="0"/>
              <a:t>03110102719</a:t>
            </a:r>
            <a:endParaRPr lang="en-IN" dirty="0"/>
          </a:p>
        </p:txBody>
      </p:sp>
      <p:sp>
        <p:nvSpPr>
          <p:cNvPr id="7" name="Text Placeholder 6"/>
          <p:cNvSpPr>
            <a:spLocks noGrp="1"/>
          </p:cNvSpPr>
          <p:nvPr>
            <p:ph type="body" idx="2"/>
          </p:nvPr>
        </p:nvSpPr>
        <p:spPr>
          <a:xfrm>
            <a:off x="3203180" y="2365245"/>
            <a:ext cx="2631900" cy="882333"/>
          </a:xfrm>
        </p:spPr>
        <p:txBody>
          <a:bodyPr/>
          <a:lstStyle/>
          <a:p>
            <a:pPr marL="114300" indent="0" algn="ctr">
              <a:buNone/>
            </a:pPr>
            <a:r>
              <a:rPr lang="en-IN" dirty="0" smtClean="0"/>
              <a:t>Tanya Goyal</a:t>
            </a:r>
          </a:p>
          <a:p>
            <a:pPr marL="114300" indent="0" algn="ctr">
              <a:buNone/>
            </a:pPr>
            <a:r>
              <a:rPr lang="en-IN" dirty="0" smtClean="0"/>
              <a:t>00710102719</a:t>
            </a:r>
            <a:endParaRPr lang="en-IN" dirty="0"/>
          </a:p>
        </p:txBody>
      </p:sp>
      <p:sp>
        <p:nvSpPr>
          <p:cNvPr id="8" name="Text Placeholder 7"/>
          <p:cNvSpPr>
            <a:spLocks noGrp="1"/>
          </p:cNvSpPr>
          <p:nvPr>
            <p:ph type="body" idx="3"/>
          </p:nvPr>
        </p:nvSpPr>
        <p:spPr>
          <a:xfrm>
            <a:off x="6034696" y="2365244"/>
            <a:ext cx="2631900" cy="882333"/>
          </a:xfrm>
        </p:spPr>
        <p:txBody>
          <a:bodyPr/>
          <a:lstStyle/>
          <a:p>
            <a:pPr marL="114300" indent="0" algn="ctr">
              <a:buNone/>
            </a:pPr>
            <a:r>
              <a:rPr lang="en-IN" dirty="0" smtClean="0"/>
              <a:t>Raghav Gupta</a:t>
            </a:r>
          </a:p>
          <a:p>
            <a:pPr marL="114300" indent="0" algn="ctr">
              <a:buNone/>
            </a:pPr>
            <a:r>
              <a:rPr lang="en-IN" dirty="0" smtClean="0"/>
              <a:t>02810102719</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9" name="Title 4"/>
          <p:cNvSpPr txBox="1">
            <a:spLocks/>
          </p:cNvSpPr>
          <p:nvPr/>
        </p:nvSpPr>
        <p:spPr>
          <a:xfrm>
            <a:off x="1729182" y="3516897"/>
            <a:ext cx="5621464" cy="11246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pPr algn="ctr"/>
            <a:r>
              <a:rPr lang="en-IN" sz="2400" dirty="0" smtClean="0"/>
              <a:t>Assisted/Guided by:</a:t>
            </a:r>
          </a:p>
          <a:p>
            <a:pPr algn="ctr"/>
            <a:r>
              <a:rPr lang="en-IN" sz="3200" dirty="0" smtClean="0"/>
              <a:t> </a:t>
            </a:r>
            <a:r>
              <a:rPr lang="en-IN" sz="3200" b="1" dirty="0" smtClean="0"/>
              <a:t>Dr. Ram </a:t>
            </a:r>
            <a:r>
              <a:rPr lang="en-IN" sz="3200" b="1" dirty="0" err="1" smtClean="0"/>
              <a:t>Shringar</a:t>
            </a:r>
            <a:r>
              <a:rPr lang="en-IN" sz="3200" b="1" smtClean="0"/>
              <a:t> Raw</a:t>
            </a:r>
            <a:endParaRPr lang="en-IN" sz="3200" b="1"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42056" y="1149658"/>
            <a:ext cx="1211452" cy="1226382"/>
          </a:xfrm>
          <a:prstGeom prst="roundRect">
            <a:avLst/>
          </a:prstGeom>
          <a:ln>
            <a:solidFill>
              <a:schemeClr val="bg1"/>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34188" y="1149658"/>
            <a:ext cx="1211452" cy="1226382"/>
          </a:xfrm>
          <a:prstGeom prst="roundRect">
            <a:avLst/>
          </a:prstGeom>
          <a:ln>
            <a:solidFill>
              <a:schemeClr val="bg1"/>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l="-816"/>
          <a:stretch/>
        </p:blipFill>
        <p:spPr>
          <a:xfrm>
            <a:off x="1258528" y="1149658"/>
            <a:ext cx="1211452" cy="1225862"/>
          </a:xfrm>
          <a:prstGeom prst="round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8282718"/>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08" y="274046"/>
            <a:ext cx="6744972" cy="599480"/>
          </a:xfrm>
        </p:spPr>
        <p:txBody>
          <a:bodyPr/>
          <a:lstStyle/>
          <a:p>
            <a:r>
              <a:rPr lang="en-IN" sz="2800" b="1" dirty="0" smtClean="0">
                <a:latin typeface="+mj-lt"/>
              </a:rPr>
              <a:t>4. Performing Face Recognition</a:t>
            </a:r>
            <a:endParaRPr lang="en-US" sz="2800" b="1" dirty="0">
              <a:latin typeface="+mj-lt"/>
            </a:endParaRPr>
          </a:p>
        </p:txBody>
      </p:sp>
      <p:sp>
        <p:nvSpPr>
          <p:cNvPr id="3" name="Content Placeholder 2"/>
          <p:cNvSpPr>
            <a:spLocks noGrp="1"/>
          </p:cNvSpPr>
          <p:nvPr>
            <p:ph idx="1"/>
          </p:nvPr>
        </p:nvSpPr>
        <p:spPr>
          <a:xfrm>
            <a:off x="325582" y="909205"/>
            <a:ext cx="8229600" cy="3429000"/>
          </a:xfrm>
        </p:spPr>
        <p:txBody>
          <a:bodyPr>
            <a:normAutofit/>
          </a:bodyPr>
          <a:lstStyle/>
          <a:p>
            <a:pPr algn="just">
              <a:buFont typeface="Wingdings" panose="05000000000000000000" pitchFamily="2" charset="2"/>
              <a:buChar char="q"/>
            </a:pPr>
            <a:r>
              <a:rPr lang="en-US" sz="2000" dirty="0">
                <a:latin typeface="+mn-lt"/>
              </a:rPr>
              <a:t>Each histogram produced serves as a representation of one of the training dataset's images</a:t>
            </a:r>
            <a:r>
              <a:rPr lang="en-US" sz="2000" dirty="0" smtClean="0">
                <a:latin typeface="+mn-lt"/>
              </a:rPr>
              <a:t>.</a:t>
            </a:r>
          </a:p>
          <a:p>
            <a:pPr algn="just">
              <a:buFont typeface="Wingdings" panose="05000000000000000000" pitchFamily="2" charset="2"/>
              <a:buChar char="q"/>
            </a:pPr>
            <a:r>
              <a:rPr lang="en-US" sz="2000" dirty="0" smtClean="0">
                <a:latin typeface="+mn-lt"/>
              </a:rPr>
              <a:t>Using </a:t>
            </a:r>
            <a:r>
              <a:rPr lang="en-US" sz="2000" dirty="0">
                <a:latin typeface="+mn-lt"/>
              </a:rPr>
              <a:t>an input image as a starting point, we repeat the steps to create a new image, and then we create a histogram to represent that new image</a:t>
            </a:r>
            <a:r>
              <a:rPr lang="en-US" sz="2000" dirty="0" smtClean="0">
                <a:latin typeface="+mn-lt"/>
              </a:rPr>
              <a:t>.</a:t>
            </a:r>
          </a:p>
          <a:p>
            <a:pPr algn="just">
              <a:buFont typeface="Wingdings" panose="05000000000000000000" pitchFamily="2" charset="2"/>
              <a:buChar char="q"/>
            </a:pPr>
            <a:r>
              <a:rPr lang="en-US" sz="2000" dirty="0" smtClean="0">
                <a:latin typeface="+mn-lt"/>
              </a:rPr>
              <a:t>Therefore</a:t>
            </a:r>
            <a:r>
              <a:rPr lang="en-US" sz="2000" dirty="0">
                <a:latin typeface="+mn-lt"/>
              </a:rPr>
              <a:t>, all that is required to locate the image that corresponds to the input image is to compare two histograms and return the image with the closest histogram.</a:t>
            </a:r>
            <a:endParaRPr lang="en-US" sz="2000" dirty="0">
              <a:latin typeface="+mn-lt"/>
              <a:ea typeface="Verdana" panose="020B0604030504040204" pitchFamily="34" charset="0"/>
            </a:endParaRPr>
          </a:p>
        </p:txBody>
      </p:sp>
      <p:sp>
        <p:nvSpPr>
          <p:cNvPr id="4" name="Slide Number Placeholder 3"/>
          <p:cNvSpPr>
            <a:spLocks noGrp="1"/>
          </p:cNvSpPr>
          <p:nvPr>
            <p:ph type="sldNum" sz="quarter" idx="12"/>
          </p:nvPr>
        </p:nvSpPr>
        <p:spPr/>
        <p:txBody>
          <a:bodyPr/>
          <a:lstStyle/>
          <a:p>
            <a:fld id="{FEA1243F-3000-4347-94A4-FBDEAD3122CB}" type="slidenum">
              <a:rPr lang="en-US" smtClean="0"/>
              <a:pPr/>
              <a:t>20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284" y="3524036"/>
            <a:ext cx="1336480" cy="1336480"/>
          </a:xfrm>
          <a:prstGeom prst="rect">
            <a:avLst/>
          </a:prstGeom>
        </p:spPr>
      </p:pic>
    </p:spTree>
    <p:extLst>
      <p:ext uri="{BB962C8B-B14F-4D97-AF65-F5344CB8AC3E}">
        <p14:creationId xmlns:p14="http://schemas.microsoft.com/office/powerpoint/2010/main" val="16362990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93565" y="1003315"/>
            <a:ext cx="8748376" cy="3760470"/>
          </a:xfrm>
        </p:spPr>
        <p:txBody>
          <a:bodyPr>
            <a:normAutofit/>
          </a:bodyPr>
          <a:lstStyle/>
          <a:p>
            <a:pPr algn="just">
              <a:buFont typeface="Wingdings" panose="05000000000000000000" pitchFamily="2" charset="2"/>
              <a:buChar char="q"/>
            </a:pPr>
            <a:r>
              <a:rPr lang="en-US" sz="2000" dirty="0">
                <a:latin typeface="+mn-lt"/>
              </a:rPr>
              <a:t>We locate the closest histogram, which is nothing more than a representation of the image's facial features, using Euclidean distance</a:t>
            </a:r>
            <a:r>
              <a:rPr lang="en-US" sz="2000" dirty="0" smtClean="0">
                <a:latin typeface="+mn-lt"/>
              </a:rPr>
              <a:t>.</a:t>
            </a:r>
          </a:p>
          <a:p>
            <a:pPr algn="just">
              <a:buFont typeface="Wingdings" panose="05000000000000000000" pitchFamily="2" charset="2"/>
              <a:buChar char="q"/>
            </a:pPr>
            <a:r>
              <a:rPr lang="en-US" sz="2000" dirty="0" smtClean="0">
                <a:latin typeface="+mn-lt"/>
              </a:rPr>
              <a:t>Additionally</a:t>
            </a:r>
            <a:r>
              <a:rPr lang="en-US" sz="2000" dirty="0">
                <a:latin typeface="+mn-lt"/>
              </a:rPr>
              <a:t>, we can provide the calculated Euclidean distance. This serves as a gauge of assurance</a:t>
            </a:r>
            <a:r>
              <a:rPr lang="en-US" sz="2000" dirty="0" smtClean="0">
                <a:latin typeface="+mn-lt"/>
              </a:rPr>
              <a:t>.</a:t>
            </a:r>
          </a:p>
          <a:p>
            <a:pPr algn="just">
              <a:buFont typeface="Wingdings" panose="05000000000000000000" pitchFamily="2" charset="2"/>
              <a:buChar char="q"/>
            </a:pPr>
            <a:r>
              <a:rPr lang="en-US" sz="2000" dirty="0" smtClean="0">
                <a:latin typeface="+mn-lt"/>
              </a:rPr>
              <a:t>A </a:t>
            </a:r>
            <a:r>
              <a:rPr lang="en-US" sz="2000" dirty="0">
                <a:latin typeface="+mn-lt"/>
              </a:rPr>
              <a:t>lower value indicates that the histograms are more similar and are thus closer together.</a:t>
            </a:r>
            <a:endParaRPr lang="en-IN" sz="2000" dirty="0">
              <a:latin typeface="+mn-lt"/>
            </a:endParaRPr>
          </a:p>
        </p:txBody>
      </p:sp>
      <p:sp>
        <p:nvSpPr>
          <p:cNvPr id="6" name="Rectangle 5"/>
          <p:cNvSpPr/>
          <p:nvPr/>
        </p:nvSpPr>
        <p:spPr>
          <a:xfrm>
            <a:off x="90824" y="243053"/>
            <a:ext cx="7894936" cy="507831"/>
          </a:xfrm>
          <a:prstGeom prst="rect">
            <a:avLst/>
          </a:prstGeom>
        </p:spPr>
        <p:txBody>
          <a:bodyPr wrap="square">
            <a:spAutoFit/>
          </a:bodyPr>
          <a:lstStyle/>
          <a:p>
            <a:r>
              <a:rPr lang="en-IN" sz="2700" b="1" cap="all" dirty="0">
                <a:ln w="6350">
                  <a:noFill/>
                </a:ln>
                <a:solidFill>
                  <a:schemeClr val="tx1"/>
                </a:solidFill>
                <a:latin typeface="CF Blackboard Personal" pitchFamily="2" charset="0"/>
              </a:rPr>
              <a:t>How can we compare </a:t>
            </a:r>
            <a:r>
              <a:rPr lang="en-IN" sz="2700" b="1" cap="all" dirty="0" smtClean="0">
                <a:ln w="6350">
                  <a:noFill/>
                </a:ln>
                <a:solidFill>
                  <a:schemeClr val="tx1"/>
                </a:solidFill>
                <a:latin typeface="CF Blackboard Personal" pitchFamily="2" charset="0"/>
              </a:rPr>
              <a:t>histograms </a:t>
            </a:r>
            <a:r>
              <a:rPr lang="en-IN" sz="2700" b="1" cap="all" dirty="0" smtClean="0">
                <a:ln w="6350">
                  <a:noFill/>
                </a:ln>
                <a:solidFill>
                  <a:schemeClr val="tx1"/>
                </a:solidFill>
                <a:latin typeface="Georgia" panose="02040502050405020303" pitchFamily="18" charset="0"/>
              </a:rPr>
              <a:t>?</a:t>
            </a:r>
            <a:r>
              <a:rPr lang="en-IN" sz="2700" b="1" cap="all" dirty="0" smtClean="0">
                <a:ln w="6350">
                  <a:noFill/>
                </a:ln>
                <a:solidFill>
                  <a:schemeClr val="tx1"/>
                </a:solidFill>
                <a:latin typeface="CF Blackboard Personal" pitchFamily="2" charset="0"/>
              </a:rPr>
              <a:t>?</a:t>
            </a:r>
            <a:endParaRPr lang="en-IN" sz="1800" b="1" dirty="0">
              <a:solidFill>
                <a:schemeClr val="tx1"/>
              </a:solidFill>
              <a:latin typeface="CF Blackboard Personal" pitchFamily="2" charset="0"/>
            </a:endParaRPr>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316917" y="3492860"/>
            <a:ext cx="4748422" cy="1448620"/>
          </a:xfrm>
          <a:prstGeom prst="rect">
            <a:avLst/>
          </a:prstGeom>
          <a:noFill/>
          <a:ln w="9525">
            <a:noFill/>
            <a:miter lim="800000"/>
            <a:headEnd/>
            <a:tailEnd/>
          </a:ln>
          <a:effectLst/>
        </p:spPr>
      </p:pic>
      <p:sp>
        <p:nvSpPr>
          <p:cNvPr id="2" name="Slide Number Placeholder 1"/>
          <p:cNvSpPr>
            <a:spLocks noGrp="1"/>
          </p:cNvSpPr>
          <p:nvPr>
            <p:ph type="sldNum" sz="quarter" idx="12"/>
          </p:nvPr>
        </p:nvSpPr>
        <p:spPr/>
        <p:txBody>
          <a:bodyPr/>
          <a:lstStyle/>
          <a:p>
            <a:fld id="{FEA1243F-3000-4347-94A4-FBDEAD3122CB}" type="slidenum">
              <a:rPr lang="en-US" smtClean="0"/>
              <a:pPr/>
              <a:t>21</a:t>
            </a:fld>
            <a:endParaRPr lang="en-US" dirty="0"/>
          </a:p>
        </p:txBody>
      </p:sp>
    </p:spTree>
    <p:extLst>
      <p:ext uri="{BB962C8B-B14F-4D97-AF65-F5344CB8AC3E}">
        <p14:creationId xmlns:p14="http://schemas.microsoft.com/office/powerpoint/2010/main" val="8528624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3888" y="2534297"/>
            <a:ext cx="7212600" cy="1159800"/>
          </a:xfrm>
        </p:spPr>
        <p:txBody>
          <a:bodyPr/>
          <a:lstStyle/>
          <a:p>
            <a:pPr algn="just"/>
            <a:r>
              <a:rPr lang="en-IN" sz="3200" b="1" dirty="0" smtClean="0">
                <a:latin typeface="CF Blackboard Personal" pitchFamily="2" charset="0"/>
              </a:rPr>
              <a:t>Step by Step Implementation of Haar Cascade Algorithm</a:t>
            </a:r>
            <a:endParaRPr lang="en-IN" sz="3200" b="1" dirty="0">
              <a:latin typeface="CF Blackboard Personal" pitchFamily="2" charset="0"/>
            </a:endParaRPr>
          </a:p>
        </p:txBody>
      </p:sp>
      <p:sp>
        <p:nvSpPr>
          <p:cNvPr id="4" name="Slide Number Placeholder 3"/>
          <p:cNvSpPr>
            <a:spLocks noGrp="1"/>
          </p:cNvSpPr>
          <p:nvPr>
            <p:ph type="sldNum" sz="quarter" idx="4294967295"/>
          </p:nvPr>
        </p:nvSpPr>
        <p:spPr>
          <a:xfrm>
            <a:off x="8683625" y="4641850"/>
            <a:ext cx="460375" cy="292100"/>
          </a:xfrm>
        </p:spPr>
        <p:txBody>
          <a:bodyPr/>
          <a:lstStyle/>
          <a:p>
            <a:fld id="{FEA1243F-3000-4347-94A4-FBDEAD3122CB}" type="slidenum">
              <a:rPr lang="en-US" smtClean="0"/>
              <a:pPr/>
              <a:t>22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960" y="3345457"/>
            <a:ext cx="1787706" cy="697280"/>
          </a:xfrm>
          <a:prstGeom prst="rect">
            <a:avLst/>
          </a:prstGeom>
        </p:spPr>
      </p:pic>
      <p:pic>
        <p:nvPicPr>
          <p:cNvPr id="1026" name="Picture 2" descr="Understanding Face Recognition using LBPH algorithm - Analytics Vidhy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344" y="472163"/>
            <a:ext cx="1773042" cy="144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1543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grpId="1" nodeType="clickEffect">
                                  <p:stCondLst>
                                    <p:cond delay="0"/>
                                  </p:stCondLst>
                                  <p:childTnLst>
                                    <p:animRot by="120000">
                                      <p:cBhvr>
                                        <p:cTn id="12" dur="100" fill="hold">
                                          <p:stCondLst>
                                            <p:cond delay="0"/>
                                          </p:stCondLst>
                                        </p:cTn>
                                        <p:tgtEl>
                                          <p:spTgt spid="2"/>
                                        </p:tgtEl>
                                        <p:attrNameLst>
                                          <p:attrName>r</p:attrName>
                                        </p:attrNameLst>
                                      </p:cBhvr>
                                    </p:animRot>
                                    <p:animRot by="-240000">
                                      <p:cBhvr>
                                        <p:cTn id="13" dur="200" fill="hold">
                                          <p:stCondLst>
                                            <p:cond delay="200"/>
                                          </p:stCondLst>
                                        </p:cTn>
                                        <p:tgtEl>
                                          <p:spTgt spid="2"/>
                                        </p:tgtEl>
                                        <p:attrNameLst>
                                          <p:attrName>r</p:attrName>
                                        </p:attrNameLst>
                                      </p:cBhvr>
                                    </p:animRot>
                                    <p:animRot by="240000">
                                      <p:cBhvr>
                                        <p:cTn id="14" dur="200" fill="hold">
                                          <p:stCondLst>
                                            <p:cond delay="400"/>
                                          </p:stCondLst>
                                        </p:cTn>
                                        <p:tgtEl>
                                          <p:spTgt spid="2"/>
                                        </p:tgtEl>
                                        <p:attrNameLst>
                                          <p:attrName>r</p:attrName>
                                        </p:attrNameLst>
                                      </p:cBhvr>
                                    </p:animRot>
                                    <p:animRot by="-240000">
                                      <p:cBhvr>
                                        <p:cTn id="15" dur="200" fill="hold">
                                          <p:stCondLst>
                                            <p:cond delay="600"/>
                                          </p:stCondLst>
                                        </p:cTn>
                                        <p:tgtEl>
                                          <p:spTgt spid="2"/>
                                        </p:tgtEl>
                                        <p:attrNameLst>
                                          <p:attrName>r</p:attrName>
                                        </p:attrNameLst>
                                      </p:cBhvr>
                                    </p:animRot>
                                    <p:animRot by="120000">
                                      <p:cBhvr>
                                        <p:cTn id="16"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rotWithShape="1">
          <a:blip r:embed="rId2"/>
          <a:srcRect l="1027" t="4553" r="2425" b="5735"/>
          <a:stretch/>
        </p:blipFill>
        <p:spPr>
          <a:xfrm>
            <a:off x="4873074" y="1345524"/>
            <a:ext cx="3477176" cy="1981876"/>
          </a:xfrm>
          <a:prstGeom prst="rect">
            <a:avLst/>
          </a:prstGeom>
          <a:noFill/>
          <a:ln>
            <a:noFill/>
          </a:ln>
        </p:spPr>
      </p:pic>
      <p:sp>
        <p:nvSpPr>
          <p:cNvPr id="4" name="Title 3">
            <a:extLst>
              <a:ext uri="{FF2B5EF4-FFF2-40B4-BE49-F238E27FC236}">
                <a16:creationId xmlns="" xmlns:a16="http://schemas.microsoft.com/office/drawing/2014/main" id="{315E3981-F0D7-482C-A8E0-6A57700BECA7}"/>
              </a:ext>
            </a:extLst>
          </p:cNvPr>
          <p:cNvSpPr>
            <a:spLocks noGrp="1"/>
          </p:cNvSpPr>
          <p:nvPr>
            <p:ph type="title"/>
          </p:nvPr>
        </p:nvSpPr>
        <p:spPr/>
        <p:txBody>
          <a:bodyPr/>
          <a:lstStyle/>
          <a:p>
            <a:r>
              <a:rPr lang="en-US" sz="4500" dirty="0">
                <a:latin typeface="CF Blackboard Personal" pitchFamily="2" charset="0"/>
              </a:rPr>
              <a:t>Step </a:t>
            </a:r>
            <a:r>
              <a:rPr lang="en-US" sz="4500" b="1" dirty="0">
                <a:latin typeface="Forte" panose="03060902040502070203" pitchFamily="66" charset="0"/>
              </a:rPr>
              <a:t>1 :</a:t>
            </a:r>
            <a:r>
              <a:rPr lang="en-US" sz="4500" dirty="0">
                <a:latin typeface="Palatino Linotype" panose="02040502050505030304" pitchFamily="18" charset="0"/>
              </a:rPr>
              <a:t>	</a:t>
            </a:r>
          </a:p>
        </p:txBody>
      </p:sp>
      <p:sp>
        <p:nvSpPr>
          <p:cNvPr id="19" name="Text Placeholder 18">
            <a:extLst>
              <a:ext uri="{FF2B5EF4-FFF2-40B4-BE49-F238E27FC236}">
                <a16:creationId xmlns="" xmlns:a16="http://schemas.microsoft.com/office/drawing/2014/main" id="{782206B1-586F-4254-9B36-D06C4E294ACF}"/>
              </a:ext>
            </a:extLst>
          </p:cNvPr>
          <p:cNvSpPr>
            <a:spLocks noGrp="1"/>
          </p:cNvSpPr>
          <p:nvPr>
            <p:ph idx="1"/>
          </p:nvPr>
        </p:nvSpPr>
        <p:spPr>
          <a:xfrm>
            <a:off x="457200" y="1200149"/>
            <a:ext cx="3738880" cy="3733317"/>
          </a:xfrm>
        </p:spPr>
        <p:txBody>
          <a:bodyPr>
            <a:normAutofit/>
          </a:bodyPr>
          <a:lstStyle/>
          <a:p>
            <a:pPr marL="390906" indent="-342900" algn="just">
              <a:buFont typeface="Wingdings" panose="05000000000000000000" pitchFamily="2" charset="2"/>
              <a:buChar char="q"/>
            </a:pPr>
            <a:r>
              <a:rPr lang="en-US" sz="2000" dirty="0">
                <a:latin typeface="+mn-lt"/>
              </a:rPr>
              <a:t>A face classifier object is </a:t>
            </a:r>
            <a:r>
              <a:rPr lang="en-US" sz="2000" dirty="0" smtClean="0">
                <a:latin typeface="+mn-lt"/>
              </a:rPr>
              <a:t>created.</a:t>
            </a:r>
          </a:p>
          <a:p>
            <a:pPr marL="390906" indent="-342900" algn="just">
              <a:buFont typeface="Wingdings" panose="05000000000000000000" pitchFamily="2" charset="2"/>
              <a:buChar char="q"/>
            </a:pPr>
            <a:r>
              <a:rPr lang="en-US" sz="2000" dirty="0" smtClean="0">
                <a:latin typeface="+mn-lt"/>
              </a:rPr>
              <a:t>The </a:t>
            </a:r>
            <a:r>
              <a:rPr lang="en-US" sz="2000" dirty="0">
                <a:latin typeface="+mn-lt"/>
              </a:rPr>
              <a:t>Image is Converted to Grayscale using OpenCv to reduce it’s size as well as increase the accuracy of the </a:t>
            </a:r>
            <a:r>
              <a:rPr lang="en-US" sz="2000" dirty="0" smtClean="0">
                <a:latin typeface="+mn-lt"/>
              </a:rPr>
              <a:t>code</a:t>
            </a:r>
            <a:r>
              <a:rPr lang="en-US" sz="2000" dirty="0">
                <a:latin typeface="+mn-lt"/>
              </a:rPr>
              <a:t>.</a:t>
            </a:r>
          </a:p>
        </p:txBody>
      </p:sp>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23</a:t>
            </a:fld>
            <a:endParaRPr lang="en-US" dirty="0"/>
          </a:p>
        </p:txBody>
      </p:sp>
      <p:grpSp>
        <p:nvGrpSpPr>
          <p:cNvPr id="3" name="Group 2"/>
          <p:cNvGrpSpPr/>
          <p:nvPr/>
        </p:nvGrpSpPr>
        <p:grpSpPr>
          <a:xfrm>
            <a:off x="4334480" y="1201295"/>
            <a:ext cx="4535200" cy="2354706"/>
            <a:chOff x="4334480" y="1201295"/>
            <a:chExt cx="4535200" cy="2354706"/>
          </a:xfrm>
        </p:grpSpPr>
        <p:sp>
          <p:nvSpPr>
            <p:cNvPr id="8" name="Google Shape;320;p32"/>
            <p:cNvSpPr/>
            <p:nvPr/>
          </p:nvSpPr>
          <p:spPr>
            <a:xfrm>
              <a:off x="4705358" y="1201295"/>
              <a:ext cx="3792053" cy="2249364"/>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4620"/>
              </a:srgbClr>
            </a:solidFill>
            <a:ln w="9525" cap="flat" cmpd="sng">
              <a:solidFill>
                <a:srgbClr val="0B539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321;p32"/>
            <p:cNvSpPr/>
            <p:nvPr/>
          </p:nvSpPr>
          <p:spPr>
            <a:xfrm>
              <a:off x="4334480" y="3494035"/>
              <a:ext cx="4535200" cy="61966"/>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4620"/>
              </a:srgbClr>
            </a:solidFill>
            <a:ln w="9525" cap="flat" cmpd="sng">
              <a:solidFill>
                <a:srgbClr val="0B539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322;p32"/>
            <p:cNvSpPr/>
            <p:nvPr/>
          </p:nvSpPr>
          <p:spPr>
            <a:xfrm>
              <a:off x="4334480" y="3444462"/>
              <a:ext cx="4534501" cy="49572"/>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4620"/>
              </a:srgbClr>
            </a:solidFill>
            <a:ln w="9525" cap="flat" cmpd="sng">
              <a:solidFill>
                <a:srgbClr val="0B539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323;p32"/>
            <p:cNvSpPr/>
            <p:nvPr/>
          </p:nvSpPr>
          <p:spPr>
            <a:xfrm>
              <a:off x="6265842" y="3444462"/>
              <a:ext cx="664080" cy="30983"/>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2" name="Picture 11"/>
          <p:cNvPicPr/>
          <p:nvPr/>
        </p:nvPicPr>
        <p:blipFill rotWithShape="1">
          <a:blip r:embed="rId3"/>
          <a:srcRect t="44555" r="67794" b="2843"/>
          <a:stretch/>
        </p:blipFill>
        <p:spPr>
          <a:xfrm>
            <a:off x="6090511" y="2336462"/>
            <a:ext cx="1042302" cy="951466"/>
          </a:xfrm>
          <a:prstGeom prst="rect">
            <a:avLst/>
          </a:prstGeom>
        </p:spPr>
      </p:pic>
    </p:spTree>
    <p:extLst>
      <p:ext uri="{BB962C8B-B14F-4D97-AF65-F5344CB8AC3E}">
        <p14:creationId xmlns:p14="http://schemas.microsoft.com/office/powerpoint/2010/main" val="3709791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grpId="1" nodeType="click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xEl>
                                              <p:pRg st="1" end="1"/>
                                            </p:txEl>
                                          </p:spTgt>
                                        </p:tgtEl>
                                        <p:attrNameLst>
                                          <p:attrName>style.visibility</p:attrName>
                                        </p:attrNameLst>
                                      </p:cBhvr>
                                      <p:to>
                                        <p:strVal val="visible"/>
                                      </p:to>
                                    </p:set>
                                    <p:animEffect transition="in" filter="fade">
                                      <p:cBhvr>
                                        <p:cTn id="26" dur="500"/>
                                        <p:tgtEl>
                                          <p:spTgt spid="19">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500" b="1" dirty="0">
                <a:latin typeface="CF Blackboard Personal" pitchFamily="2" charset="0"/>
              </a:rPr>
              <a:t>Step </a:t>
            </a:r>
            <a:r>
              <a:rPr lang="en-IN" sz="4500" b="1" dirty="0">
                <a:latin typeface="Forte" panose="03060902040502070203" pitchFamily="66" charset="0"/>
              </a:rPr>
              <a:t>2 : </a:t>
            </a:r>
          </a:p>
        </p:txBody>
      </p:sp>
      <p:sp>
        <p:nvSpPr>
          <p:cNvPr id="3" name="Text Placeholder 2"/>
          <p:cNvSpPr>
            <a:spLocks noGrp="1"/>
          </p:cNvSpPr>
          <p:nvPr>
            <p:ph idx="1"/>
          </p:nvPr>
        </p:nvSpPr>
        <p:spPr>
          <a:xfrm>
            <a:off x="457200" y="2088637"/>
            <a:ext cx="4650432" cy="2771895"/>
          </a:xfrm>
        </p:spPr>
        <p:txBody>
          <a:bodyPr>
            <a:noAutofit/>
          </a:bodyPr>
          <a:lstStyle/>
          <a:p>
            <a:pPr algn="just">
              <a:buFont typeface="Wingdings" panose="05000000000000000000" pitchFamily="2" charset="2"/>
              <a:buChar char="ü"/>
            </a:pPr>
            <a:r>
              <a:rPr lang="en-US" sz="2000" dirty="0"/>
              <a:t>Face Classifier detects the faces in the Grayscale Image by using the suitable parameters provided by the user itself.</a:t>
            </a:r>
          </a:p>
          <a:p>
            <a:pPr algn="just">
              <a:buFont typeface="Wingdings" panose="05000000000000000000" pitchFamily="2" charset="2"/>
              <a:buChar char="ü"/>
            </a:pPr>
            <a:r>
              <a:rPr lang="en-US" sz="2000" dirty="0"/>
              <a:t>It requires two parameters: </a:t>
            </a:r>
            <a:r>
              <a:rPr lang="en-US" sz="2000" b="1" u="sng" dirty="0"/>
              <a:t>scaleFactor</a:t>
            </a:r>
            <a:r>
              <a:rPr lang="en-US" sz="2000" dirty="0"/>
              <a:t> and </a:t>
            </a:r>
            <a:r>
              <a:rPr lang="en-US" sz="2000" b="1" u="sng" dirty="0"/>
              <a:t>minNeighbors</a:t>
            </a:r>
            <a:r>
              <a:rPr lang="en-US" sz="2000" dirty="0"/>
              <a:t>. </a:t>
            </a:r>
          </a:p>
        </p:txBody>
      </p:sp>
      <p:sp>
        <p:nvSpPr>
          <p:cNvPr id="4" name="Slide Number Placeholder 3"/>
          <p:cNvSpPr>
            <a:spLocks noGrp="1"/>
          </p:cNvSpPr>
          <p:nvPr>
            <p:ph type="sldNum" sz="quarter" idx="12"/>
          </p:nvPr>
        </p:nvSpPr>
        <p:spPr/>
        <p:txBody>
          <a:bodyPr/>
          <a:lstStyle/>
          <a:p>
            <a:fld id="{C263D6C4-4840-40CC-AC84-17E24B3B7BDE}" type="slidenum">
              <a:rPr lang="en-US" noProof="0" smtClean="0"/>
              <a:pPr/>
              <a:t>24</a:t>
            </a:fld>
            <a:endParaRPr lang="en-US" noProof="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99592" y="1212921"/>
            <a:ext cx="7128792" cy="26655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65633" y="2088637"/>
            <a:ext cx="2062751" cy="2062751"/>
          </a:xfrm>
          <a:prstGeom prst="rect">
            <a:avLst/>
          </a:prstGeom>
        </p:spPr>
      </p:pic>
    </p:spTree>
    <p:extLst>
      <p:ext uri="{BB962C8B-B14F-4D97-AF65-F5344CB8AC3E}">
        <p14:creationId xmlns:p14="http://schemas.microsoft.com/office/powerpoint/2010/main" val="1385496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grpId="2" nodeType="clickEffect">
                                  <p:stCondLst>
                                    <p:cond delay="0"/>
                                  </p:stCondLst>
                                  <p:childTnLst>
                                    <p:animRot by="120000">
                                      <p:cBhvr>
                                        <p:cTn id="12" dur="100" fill="hold">
                                          <p:stCondLst>
                                            <p:cond delay="0"/>
                                          </p:stCondLst>
                                        </p:cTn>
                                        <p:tgtEl>
                                          <p:spTgt spid="2"/>
                                        </p:tgtEl>
                                        <p:attrNameLst>
                                          <p:attrName>r</p:attrName>
                                        </p:attrNameLst>
                                      </p:cBhvr>
                                    </p:animRot>
                                    <p:animRot by="-240000">
                                      <p:cBhvr>
                                        <p:cTn id="13" dur="200" fill="hold">
                                          <p:stCondLst>
                                            <p:cond delay="200"/>
                                          </p:stCondLst>
                                        </p:cTn>
                                        <p:tgtEl>
                                          <p:spTgt spid="2"/>
                                        </p:tgtEl>
                                        <p:attrNameLst>
                                          <p:attrName>r</p:attrName>
                                        </p:attrNameLst>
                                      </p:cBhvr>
                                    </p:animRot>
                                    <p:animRot by="240000">
                                      <p:cBhvr>
                                        <p:cTn id="14" dur="200" fill="hold">
                                          <p:stCondLst>
                                            <p:cond delay="400"/>
                                          </p:stCondLst>
                                        </p:cTn>
                                        <p:tgtEl>
                                          <p:spTgt spid="2"/>
                                        </p:tgtEl>
                                        <p:attrNameLst>
                                          <p:attrName>r</p:attrName>
                                        </p:attrNameLst>
                                      </p:cBhvr>
                                    </p:animRot>
                                    <p:animRot by="-240000">
                                      <p:cBhvr>
                                        <p:cTn id="15" dur="200" fill="hold">
                                          <p:stCondLst>
                                            <p:cond delay="600"/>
                                          </p:stCondLst>
                                        </p:cTn>
                                        <p:tgtEl>
                                          <p:spTgt spid="2"/>
                                        </p:tgtEl>
                                        <p:attrNameLst>
                                          <p:attrName>r</p:attrName>
                                        </p:attrNameLst>
                                      </p:cBhvr>
                                    </p:animRot>
                                    <p:animRot by="120000">
                                      <p:cBhvr>
                                        <p:cTn id="16" dur="200" fill="hold">
                                          <p:stCondLst>
                                            <p:cond delay="800"/>
                                          </p:stCondLst>
                                        </p:cTn>
                                        <p:tgtEl>
                                          <p:spTgt spid="2"/>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2"/>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500" b="1" dirty="0">
                <a:latin typeface="CF Blackboard Personal" pitchFamily="2" charset="0"/>
              </a:rPr>
              <a:t>Step</a:t>
            </a:r>
            <a:r>
              <a:rPr lang="en-IN" sz="4500" b="1" dirty="0"/>
              <a:t> </a:t>
            </a:r>
            <a:r>
              <a:rPr lang="en-IN" sz="4500" b="1" dirty="0">
                <a:latin typeface="Forte" panose="03060902040502070203" pitchFamily="66" charset="0"/>
              </a:rPr>
              <a:t>3:</a:t>
            </a:r>
          </a:p>
        </p:txBody>
      </p:sp>
      <p:sp>
        <p:nvSpPr>
          <p:cNvPr id="3" name="Text Placeholder 2"/>
          <p:cNvSpPr>
            <a:spLocks noGrp="1"/>
          </p:cNvSpPr>
          <p:nvPr>
            <p:ph idx="1"/>
          </p:nvPr>
        </p:nvSpPr>
        <p:spPr>
          <a:xfrm>
            <a:off x="251520" y="1167593"/>
            <a:ext cx="4107120" cy="3587287"/>
          </a:xfrm>
        </p:spPr>
        <p:txBody>
          <a:bodyPr>
            <a:noAutofit/>
          </a:bodyPr>
          <a:lstStyle/>
          <a:p>
            <a:pPr marL="48006" indent="0" algn="just">
              <a:buNone/>
            </a:pPr>
            <a:r>
              <a:rPr lang="en-US" sz="1800" dirty="0"/>
              <a:t>After the algorithm has detected the faces, it returns an object that contains the appropriate values and coordinates for the face that is present in the image and using those coordinates, we create a rectangle around the </a:t>
            </a:r>
            <a:r>
              <a:rPr lang="en-US" sz="1800" dirty="0" smtClean="0"/>
              <a:t>face </a:t>
            </a:r>
            <a:r>
              <a:rPr lang="en-US" sz="1800" dirty="0" err="1" smtClean="0"/>
              <a:t>indicatintrg</a:t>
            </a:r>
            <a:r>
              <a:rPr lang="en-US" sz="1800" dirty="0" smtClean="0"/>
              <a:t> </a:t>
            </a:r>
            <a:r>
              <a:rPr lang="en-US" sz="1800" dirty="0"/>
              <a:t>the presence of a human face in the provided </a:t>
            </a:r>
            <a:r>
              <a:rPr lang="en-US" sz="1800" dirty="0" smtClean="0"/>
              <a:t>image</a:t>
            </a:r>
            <a:endParaRPr lang="en-US" sz="1800" dirty="0"/>
          </a:p>
        </p:txBody>
      </p:sp>
      <p:sp>
        <p:nvSpPr>
          <p:cNvPr id="4" name="Slide Number Placeholder 3"/>
          <p:cNvSpPr>
            <a:spLocks noGrp="1"/>
          </p:cNvSpPr>
          <p:nvPr>
            <p:ph type="sldNum" sz="quarter" idx="12"/>
          </p:nvPr>
        </p:nvSpPr>
        <p:spPr/>
        <p:txBody>
          <a:bodyPr/>
          <a:lstStyle/>
          <a:p>
            <a:fld id="{C263D6C4-4840-40CC-AC84-17E24B3B7BDE}" type="slidenum">
              <a:rPr lang="en-US" noProof="0" smtClean="0"/>
              <a:pPr/>
              <a:t>25</a:t>
            </a:fld>
            <a:endParaRPr lang="en-US" noProof="0" dirty="0"/>
          </a:p>
        </p:txBody>
      </p:sp>
      <p:grpSp>
        <p:nvGrpSpPr>
          <p:cNvPr id="5" name="Group 4"/>
          <p:cNvGrpSpPr/>
          <p:nvPr/>
        </p:nvGrpSpPr>
        <p:grpSpPr>
          <a:xfrm>
            <a:off x="4555474" y="1061406"/>
            <a:ext cx="4324366" cy="2941634"/>
            <a:chOff x="4555474" y="1061406"/>
            <a:chExt cx="4324366" cy="2941634"/>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66078" y="1246291"/>
              <a:ext cx="3356562" cy="2429527"/>
            </a:xfrm>
            <a:prstGeom prst="rect">
              <a:avLst/>
            </a:prstGeom>
          </p:spPr>
        </p:pic>
        <p:grpSp>
          <p:nvGrpSpPr>
            <p:cNvPr id="6" name="Google Shape;319;p32"/>
            <p:cNvGrpSpPr/>
            <p:nvPr/>
          </p:nvGrpSpPr>
          <p:grpSpPr>
            <a:xfrm>
              <a:off x="4555474" y="1061406"/>
              <a:ext cx="4324366" cy="2941634"/>
              <a:chOff x="3488300" y="1066711"/>
              <a:chExt cx="5137914" cy="3010243"/>
            </a:xfrm>
          </p:grpSpPr>
          <p:sp>
            <p:nvSpPr>
              <p:cNvPr id="8" name="Google Shape;320;p32"/>
              <p:cNvSpPr/>
              <p:nvPr/>
            </p:nvSpPr>
            <p:spPr>
              <a:xfrm>
                <a:off x="3908466" y="1066711"/>
                <a:ext cx="4296005" cy="2875574"/>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4620"/>
                </a:srgbClr>
              </a:solidFill>
              <a:ln w="9525" cap="flat" cmpd="sng">
                <a:solidFill>
                  <a:srgbClr val="0B539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321;p32"/>
              <p:cNvSpPr/>
              <p:nvPr/>
            </p:nvSpPr>
            <p:spPr>
              <a:xfrm>
                <a:off x="3488300" y="3997737"/>
                <a:ext cx="5137914" cy="7921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4620"/>
                </a:srgbClr>
              </a:solidFill>
              <a:ln w="9525" cap="flat" cmpd="sng">
                <a:solidFill>
                  <a:srgbClr val="0B539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322;p32"/>
              <p:cNvSpPr/>
              <p:nvPr/>
            </p:nvSpPr>
            <p:spPr>
              <a:xfrm>
                <a:off x="3488300" y="3934363"/>
                <a:ext cx="5137122" cy="63373"/>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4620"/>
                </a:srgbClr>
              </a:solidFill>
              <a:ln w="9525" cap="flat" cmpd="sng">
                <a:solidFill>
                  <a:srgbClr val="0B539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323;p32"/>
              <p:cNvSpPr/>
              <p:nvPr/>
            </p:nvSpPr>
            <p:spPr>
              <a:xfrm>
                <a:off x="5676334" y="3934363"/>
                <a:ext cx="752334" cy="39608"/>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12" name="Picture 11"/>
          <p:cNvPicPr/>
          <p:nvPr/>
        </p:nvPicPr>
        <p:blipFill rotWithShape="1">
          <a:blip r:embed="rId3">
            <a:extLst>
              <a:ext uri="{28A0092B-C50C-407E-A947-70E740481C1C}">
                <a14:useLocalDpi xmlns:a14="http://schemas.microsoft.com/office/drawing/2010/main" val="0"/>
              </a:ext>
            </a:extLst>
          </a:blip>
          <a:srcRect t="45958" r="63232"/>
          <a:stretch/>
        </p:blipFill>
        <p:spPr>
          <a:xfrm>
            <a:off x="6488462" y="2342506"/>
            <a:ext cx="1083592" cy="1329420"/>
          </a:xfrm>
          <a:prstGeom prst="rect">
            <a:avLst/>
          </a:prstGeom>
        </p:spPr>
      </p:pic>
    </p:spTree>
    <p:extLst>
      <p:ext uri="{BB962C8B-B14F-4D97-AF65-F5344CB8AC3E}">
        <p14:creationId xmlns:p14="http://schemas.microsoft.com/office/powerpoint/2010/main" val="31816053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grpId="1" nodeType="clickEffect">
                                  <p:stCondLst>
                                    <p:cond delay="0"/>
                                  </p:stCondLst>
                                  <p:childTnLst>
                                    <p:animRot by="120000">
                                      <p:cBhvr>
                                        <p:cTn id="12" dur="100" fill="hold">
                                          <p:stCondLst>
                                            <p:cond delay="0"/>
                                          </p:stCondLst>
                                        </p:cTn>
                                        <p:tgtEl>
                                          <p:spTgt spid="2"/>
                                        </p:tgtEl>
                                        <p:attrNameLst>
                                          <p:attrName>r</p:attrName>
                                        </p:attrNameLst>
                                      </p:cBhvr>
                                    </p:animRot>
                                    <p:animRot by="-240000">
                                      <p:cBhvr>
                                        <p:cTn id="13" dur="200" fill="hold">
                                          <p:stCondLst>
                                            <p:cond delay="200"/>
                                          </p:stCondLst>
                                        </p:cTn>
                                        <p:tgtEl>
                                          <p:spTgt spid="2"/>
                                        </p:tgtEl>
                                        <p:attrNameLst>
                                          <p:attrName>r</p:attrName>
                                        </p:attrNameLst>
                                      </p:cBhvr>
                                    </p:animRot>
                                    <p:animRot by="240000">
                                      <p:cBhvr>
                                        <p:cTn id="14" dur="200" fill="hold">
                                          <p:stCondLst>
                                            <p:cond delay="400"/>
                                          </p:stCondLst>
                                        </p:cTn>
                                        <p:tgtEl>
                                          <p:spTgt spid="2"/>
                                        </p:tgtEl>
                                        <p:attrNameLst>
                                          <p:attrName>r</p:attrName>
                                        </p:attrNameLst>
                                      </p:cBhvr>
                                    </p:animRot>
                                    <p:animRot by="-240000">
                                      <p:cBhvr>
                                        <p:cTn id="15" dur="200" fill="hold">
                                          <p:stCondLst>
                                            <p:cond delay="600"/>
                                          </p:stCondLst>
                                        </p:cTn>
                                        <p:tgtEl>
                                          <p:spTgt spid="2"/>
                                        </p:tgtEl>
                                        <p:attrNameLst>
                                          <p:attrName>r</p:attrName>
                                        </p:attrNameLst>
                                      </p:cBhvr>
                                    </p:animRot>
                                    <p:animRot by="120000">
                                      <p:cBhvr>
                                        <p:cTn id="16" dur="200" fill="hold">
                                          <p:stCondLst>
                                            <p:cond delay="800"/>
                                          </p:stCondLst>
                                        </p:cTn>
                                        <p:tgtEl>
                                          <p:spTgt spid="2"/>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5"/>
                                        </p:tgtEl>
                                      </p:cBhvr>
                                    </p:animEffect>
                                    <p:animScale>
                                      <p:cBhvr>
                                        <p:cTn id="31" dur="250" autoRev="1" fill="hold"/>
                                        <p:tgtEl>
                                          <p:spTgt spid="5"/>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6428" y="391304"/>
            <a:ext cx="8036562" cy="619150"/>
          </a:xfrm>
        </p:spPr>
        <p:txBody>
          <a:bodyPr/>
          <a:lstStyle/>
          <a:p>
            <a:pPr algn="just"/>
            <a:r>
              <a:rPr lang="en-IN" sz="2800" dirty="0">
                <a:latin typeface="CF Blackboard Personal" pitchFamily="2" charset="0"/>
              </a:rPr>
              <a:t>It can detect Multiple faces in a Single </a:t>
            </a:r>
            <a:r>
              <a:rPr lang="en-IN" sz="2800" dirty="0" smtClean="0">
                <a:latin typeface="CF Blackboard Personal" pitchFamily="2" charset="0"/>
              </a:rPr>
              <a:t>Image </a:t>
            </a:r>
            <a:r>
              <a:rPr lang="en-IN" sz="2800" dirty="0" smtClean="0">
                <a:latin typeface="Forte" panose="03060902040502070203" pitchFamily="66" charset="0"/>
              </a:rPr>
              <a:t>!!</a:t>
            </a:r>
            <a:endParaRPr lang="en-IN" sz="2800" dirty="0">
              <a:latin typeface="Forte" panose="03060902040502070203" pitchFamily="66" charset="0"/>
            </a:endParaRPr>
          </a:p>
        </p:txBody>
      </p:sp>
      <p:pic>
        <p:nvPicPr>
          <p:cNvPr id="12" name="Content Placeholder 11"/>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646428" y="2229788"/>
            <a:ext cx="3602922" cy="2403852"/>
          </a:xfrm>
          <a:prstGeom prst="rect">
            <a:avLst/>
          </a:prstGeom>
        </p:spPr>
      </p:pic>
      <p:pic>
        <p:nvPicPr>
          <p:cNvPr id="11" name="Content Placeholder 10"/>
          <p:cNvPicPr>
            <a:picLocks noGrp="1" noChangeAspect="1"/>
          </p:cNvPicPr>
          <p:nvPr>
            <p:ph sz="half" idx="2"/>
          </p:nvPr>
        </p:nvPicPr>
        <p:blipFill>
          <a:blip r:embed="rId3" cstate="screen">
            <a:extLst>
              <a:ext uri="{28A0092B-C50C-407E-A947-70E740481C1C}">
                <a14:useLocalDpi xmlns:a14="http://schemas.microsoft.com/office/drawing/2010/main"/>
              </a:ext>
            </a:extLst>
          </a:blip>
          <a:stretch>
            <a:fillRect/>
          </a:stretch>
        </p:blipFill>
        <p:spPr>
          <a:xfrm>
            <a:off x="4962292" y="2229788"/>
            <a:ext cx="3561948" cy="2383024"/>
          </a:xfrm>
          <a:prstGeom prst="rect">
            <a:avLst/>
          </a:prstGeom>
        </p:spPr>
      </p:pic>
      <p:sp>
        <p:nvSpPr>
          <p:cNvPr id="4" name="Slide Number Placeholder 3"/>
          <p:cNvSpPr>
            <a:spLocks noGrp="1"/>
          </p:cNvSpPr>
          <p:nvPr>
            <p:ph type="sldNum" sz="quarter" idx="12"/>
          </p:nvPr>
        </p:nvSpPr>
        <p:spPr/>
        <p:txBody>
          <a:bodyPr/>
          <a:lstStyle/>
          <a:p>
            <a:fld id="{C263D6C4-4840-40CC-AC84-17E24B3B7BDE}" type="slidenum">
              <a:rPr lang="en-US" noProof="0" smtClean="0"/>
              <a:pPr/>
              <a:t>26</a:t>
            </a:fld>
            <a:endParaRPr lang="en-US" noProof="0" dirty="0"/>
          </a:p>
        </p:txBody>
      </p:sp>
      <p:sp>
        <p:nvSpPr>
          <p:cNvPr id="7" name="Text Placeholder 6"/>
          <p:cNvSpPr>
            <a:spLocks noGrp="1"/>
          </p:cNvSpPr>
          <p:nvPr>
            <p:ph type="body" idx="4294967295"/>
          </p:nvPr>
        </p:nvSpPr>
        <p:spPr>
          <a:xfrm>
            <a:off x="699698" y="1437624"/>
            <a:ext cx="3602922" cy="617934"/>
          </a:xfrm>
        </p:spPr>
        <p:txBody>
          <a:bodyPr>
            <a:noAutofit/>
          </a:bodyPr>
          <a:lstStyle/>
          <a:p>
            <a:pPr marL="48006" indent="0" algn="just">
              <a:buNone/>
            </a:pPr>
            <a:r>
              <a:rPr lang="en-IN" sz="1400" dirty="0" smtClean="0">
                <a:solidFill>
                  <a:schemeClr val="bg1"/>
                </a:solidFill>
                <a:latin typeface="+mn-lt"/>
                <a:ea typeface="Verdana" panose="020B0604030504040204" pitchFamily="34" charset="0"/>
              </a:rPr>
              <a:t>(Applying the Algorithm on an Image with a single Human Face Present in it.)</a:t>
            </a:r>
            <a:endParaRPr lang="en-IN" sz="1400" dirty="0">
              <a:solidFill>
                <a:schemeClr val="bg1"/>
              </a:solidFill>
              <a:latin typeface="+mn-lt"/>
              <a:ea typeface="Verdana" panose="020B0604030504040204" pitchFamily="34" charset="0"/>
            </a:endParaRPr>
          </a:p>
        </p:txBody>
      </p:sp>
      <p:sp>
        <p:nvSpPr>
          <p:cNvPr id="9" name="Text Placeholder 8"/>
          <p:cNvSpPr>
            <a:spLocks noGrp="1"/>
          </p:cNvSpPr>
          <p:nvPr>
            <p:ph type="body" sz="quarter" idx="4294967295"/>
          </p:nvPr>
        </p:nvSpPr>
        <p:spPr>
          <a:xfrm>
            <a:off x="4873753" y="1437624"/>
            <a:ext cx="3739026" cy="617934"/>
          </a:xfrm>
        </p:spPr>
        <p:txBody>
          <a:bodyPr>
            <a:noAutofit/>
          </a:bodyPr>
          <a:lstStyle/>
          <a:p>
            <a:pPr marL="48006" indent="0" algn="just">
              <a:buNone/>
            </a:pPr>
            <a:r>
              <a:rPr lang="en-IN" sz="1400" dirty="0" smtClean="0">
                <a:solidFill>
                  <a:schemeClr val="bg1"/>
                </a:solidFill>
                <a:latin typeface="+mn-lt"/>
                <a:ea typeface="Verdana" panose="020B0604030504040204" pitchFamily="34" charset="0"/>
              </a:rPr>
              <a:t>(Applying the Algorithm on an image with Multiple Human Faces Present in it.)</a:t>
            </a:r>
            <a:endParaRPr lang="en-IN" sz="1400" dirty="0">
              <a:solidFill>
                <a:schemeClr val="bg1"/>
              </a:solidFill>
              <a:latin typeface="+mn-lt"/>
              <a:ea typeface="Verdana" panose="020B0604030504040204" pitchFamily="34" charset="0"/>
            </a:endParaRPr>
          </a:p>
        </p:txBody>
      </p:sp>
    </p:spTree>
    <p:extLst>
      <p:ext uri="{BB962C8B-B14F-4D97-AF65-F5344CB8AC3E}">
        <p14:creationId xmlns:p14="http://schemas.microsoft.com/office/powerpoint/2010/main" val="11753794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build="p"/>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907"/>
            <a:ext cx="4638674" cy="506945"/>
          </a:xfrm>
        </p:spPr>
        <p:txBody>
          <a:bodyPr/>
          <a:lstStyle/>
          <a:p>
            <a:r>
              <a:rPr lang="en-IN" sz="3600" dirty="0" smtClean="0">
                <a:latin typeface="CF Blackboard Personal" pitchFamily="2" charset="0"/>
              </a:rPr>
              <a:t>Observations </a:t>
            </a:r>
            <a:endParaRPr lang="en-IN" sz="3600" dirty="0">
              <a:latin typeface="CF Blackboard Personal" pitchFamily="2" charset="0"/>
            </a:endParaRPr>
          </a:p>
        </p:txBody>
      </p:sp>
      <p:pic>
        <p:nvPicPr>
          <p:cNvPr id="8" name="Content Placeholder 7"/>
          <p:cNvPicPr>
            <a:picLocks noGrp="1" noChangeAspect="1"/>
          </p:cNvPicPr>
          <p:nvPr>
            <p:ph sz="half" idx="1"/>
          </p:nvPr>
        </p:nvPicPr>
        <p:blipFill>
          <a:blip r:embed="rId2"/>
          <a:stretch>
            <a:fillRect/>
          </a:stretch>
        </p:blipFill>
        <p:spPr>
          <a:xfrm>
            <a:off x="457200" y="1387216"/>
            <a:ext cx="4038600" cy="3203696"/>
          </a:xfrm>
          <a:prstGeom prst="rect">
            <a:avLst/>
          </a:prstGeom>
        </p:spPr>
      </p:pic>
      <p:pic>
        <p:nvPicPr>
          <p:cNvPr id="9" name="Content Placeholder 8"/>
          <p:cNvPicPr>
            <a:picLocks noGrp="1" noChangeAspect="1"/>
          </p:cNvPicPr>
          <p:nvPr>
            <p:ph sz="half" idx="2"/>
          </p:nvPr>
        </p:nvPicPr>
        <p:blipFill>
          <a:blip r:embed="rId3"/>
          <a:stretch>
            <a:fillRect/>
          </a:stretch>
        </p:blipFill>
        <p:spPr>
          <a:xfrm>
            <a:off x="4648200" y="1404931"/>
            <a:ext cx="4038600" cy="3168266"/>
          </a:xfrm>
          <a:prstGeom prst="rect">
            <a:avLst/>
          </a:prstGeom>
        </p:spPr>
      </p:pic>
      <p:sp>
        <p:nvSpPr>
          <p:cNvPr id="3" name="Slide Number Placeholder 2"/>
          <p:cNvSpPr>
            <a:spLocks noGrp="1"/>
          </p:cNvSpPr>
          <p:nvPr>
            <p:ph type="sldNum" sz="quarter" idx="12"/>
          </p:nvPr>
        </p:nvSpPr>
        <p:spPr/>
        <p:txBody>
          <a:bodyPr/>
          <a:lstStyle/>
          <a:p>
            <a:fld id="{C263D6C4-4840-40CC-AC84-17E24B3B7BDE}" type="slidenum">
              <a:rPr lang="en-US" noProof="0" smtClean="0"/>
              <a:pPr/>
              <a:t>27</a:t>
            </a:fld>
            <a:endParaRPr lang="en-US" noProof="0" dirty="0"/>
          </a:p>
        </p:txBody>
      </p:sp>
      <p:sp>
        <p:nvSpPr>
          <p:cNvPr id="4" name="Text Placeholder 3"/>
          <p:cNvSpPr>
            <a:spLocks noGrp="1"/>
          </p:cNvSpPr>
          <p:nvPr>
            <p:ph type="body" idx="4294967295"/>
          </p:nvPr>
        </p:nvSpPr>
        <p:spPr>
          <a:xfrm>
            <a:off x="384003" y="911640"/>
            <a:ext cx="4111797" cy="488609"/>
          </a:xfrm>
        </p:spPr>
        <p:txBody>
          <a:bodyPr>
            <a:noAutofit/>
          </a:bodyPr>
          <a:lstStyle/>
          <a:p>
            <a:pPr marL="48006" indent="0" algn="ctr">
              <a:buNone/>
            </a:pPr>
            <a:r>
              <a:rPr lang="en-IN" sz="1800" b="1" dirty="0" smtClean="0">
                <a:latin typeface="+mn-lt"/>
                <a:ea typeface="Verdana" panose="020B0604030504040204" pitchFamily="34" charset="0"/>
              </a:rPr>
              <a:t>Parameters : minNeighbor = 5</a:t>
            </a:r>
            <a:endParaRPr lang="en-IN" sz="1800" b="1" dirty="0">
              <a:latin typeface="+mn-lt"/>
              <a:ea typeface="Verdana" panose="020B0604030504040204" pitchFamily="34" charset="0"/>
            </a:endParaRPr>
          </a:p>
        </p:txBody>
      </p:sp>
      <p:sp>
        <p:nvSpPr>
          <p:cNvPr id="5" name="Text Placeholder 4"/>
          <p:cNvSpPr>
            <a:spLocks noGrp="1"/>
          </p:cNvSpPr>
          <p:nvPr>
            <p:ph type="body" sz="quarter" idx="4294967295"/>
          </p:nvPr>
        </p:nvSpPr>
        <p:spPr>
          <a:xfrm>
            <a:off x="4615272" y="911640"/>
            <a:ext cx="4104456" cy="433115"/>
          </a:xfrm>
        </p:spPr>
        <p:txBody>
          <a:bodyPr>
            <a:noAutofit/>
          </a:bodyPr>
          <a:lstStyle/>
          <a:p>
            <a:pPr marL="48006" indent="0" algn="ctr">
              <a:buNone/>
            </a:pPr>
            <a:r>
              <a:rPr lang="en-IN" sz="1800" b="1" dirty="0" smtClean="0">
                <a:latin typeface="+mn-lt"/>
                <a:ea typeface="Verdana" panose="020B0604030504040204" pitchFamily="34" charset="0"/>
              </a:rPr>
              <a:t>Parameters </a:t>
            </a:r>
            <a:r>
              <a:rPr lang="en-IN" sz="1800" b="1" dirty="0">
                <a:latin typeface="+mn-lt"/>
                <a:ea typeface="Verdana" panose="020B0604030504040204" pitchFamily="34" charset="0"/>
              </a:rPr>
              <a:t>: minNeighbor = 2</a:t>
            </a:r>
          </a:p>
        </p:txBody>
      </p:sp>
    </p:spTree>
    <p:extLst>
      <p:ext uri="{BB962C8B-B14F-4D97-AF65-F5344CB8AC3E}">
        <p14:creationId xmlns:p14="http://schemas.microsoft.com/office/powerpoint/2010/main" val="12640652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nodeType="clickEffect">
                                  <p:stCondLst>
                                    <p:cond delay="0"/>
                                  </p:stCondLst>
                                  <p:childTnLst>
                                    <p:animEffect transition="out" filter="fade">
                                      <p:cBhvr>
                                        <p:cTn id="27" dur="500" tmFilter="0, 0; .2, .5; .8, .5; 1, 0"/>
                                        <p:tgtEl>
                                          <p:spTgt spid="9"/>
                                        </p:tgtEl>
                                      </p:cBhvr>
                                    </p:animEffect>
                                    <p:animScale>
                                      <p:cBhvr>
                                        <p:cTn id="28"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19564" y="294594"/>
            <a:ext cx="4876800" cy="599480"/>
          </a:xfrm>
        </p:spPr>
        <p:txBody>
          <a:bodyPr/>
          <a:lstStyle/>
          <a:p>
            <a:pPr algn="just"/>
            <a:r>
              <a:rPr lang="en-IN" sz="4000" b="1" dirty="0" smtClean="0">
                <a:latin typeface="CF Blackboard Personal" pitchFamily="2" charset="0"/>
              </a:rPr>
              <a:t>Observations:	</a:t>
            </a:r>
            <a:endParaRPr lang="en-IN" sz="4000" b="1" dirty="0">
              <a:latin typeface="CF Blackboard Personal" pitchFamily="2" charset="0"/>
            </a:endParaRPr>
          </a:p>
        </p:txBody>
      </p:sp>
      <p:sp>
        <p:nvSpPr>
          <p:cNvPr id="6" name="Content Placeholder 5"/>
          <p:cNvSpPr>
            <a:spLocks noGrp="1"/>
          </p:cNvSpPr>
          <p:nvPr>
            <p:ph idx="1"/>
          </p:nvPr>
        </p:nvSpPr>
        <p:spPr/>
        <p:txBody>
          <a:bodyPr/>
          <a:lstStyle/>
          <a:p>
            <a:pPr marL="76200" indent="0" algn="just">
              <a:buNone/>
            </a:pPr>
            <a:r>
              <a:rPr lang="en-IN" sz="2000" dirty="0" smtClean="0"/>
              <a:t>As we can see in the above two captured images, by setting the minNeighbors</a:t>
            </a:r>
            <a:r>
              <a:rPr lang="en-IN" sz="2000" dirty="0"/>
              <a:t> </a:t>
            </a:r>
            <a:r>
              <a:rPr lang="en-IN" sz="2000" dirty="0" smtClean="0"/>
              <a:t>parameter as 5, the algorithm detected the face precisely and there was no error in finding out the exact location of the face detected.</a:t>
            </a:r>
          </a:p>
          <a:p>
            <a:pPr marL="76200" indent="0" algn="just">
              <a:buNone/>
            </a:pPr>
            <a:r>
              <a:rPr lang="en-IN" sz="2000" dirty="0" smtClean="0">
                <a:latin typeface="+mn-lt"/>
              </a:rPr>
              <a:t>Where as when this parameter was set to 2, the algorithm detected another coordinates that did not contain any human face but still it created a rectangle around it. </a:t>
            </a:r>
            <a:endParaRPr lang="en-IN" sz="2000" dirty="0">
              <a:latin typeface="+mn-lt"/>
            </a:endParaRPr>
          </a:p>
        </p:txBody>
      </p:sp>
      <p:sp>
        <p:nvSpPr>
          <p:cNvPr id="2" name="Slide Number Placeholder 1"/>
          <p:cNvSpPr>
            <a:spLocks noGrp="1"/>
          </p:cNvSpPr>
          <p:nvPr>
            <p:ph type="sldNum" sz="quarter" idx="12"/>
          </p:nvPr>
        </p:nvSpPr>
        <p:spPr/>
        <p:txBody>
          <a:bodyPr/>
          <a:lstStyle/>
          <a:p>
            <a:fld id="{FEA1243F-3000-4347-94A4-FBDEAD3122CB}" type="slidenum">
              <a:rPr lang="en-US" smtClean="0"/>
              <a:pPr/>
              <a:t>28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366" y="310472"/>
            <a:ext cx="889678" cy="889678"/>
          </a:xfrm>
          <a:prstGeom prst="rect">
            <a:avLst/>
          </a:prstGeom>
        </p:spPr>
      </p:pic>
    </p:spTree>
    <p:extLst>
      <p:ext uri="{BB962C8B-B14F-4D97-AF65-F5344CB8AC3E}">
        <p14:creationId xmlns:p14="http://schemas.microsoft.com/office/powerpoint/2010/main" val="9967345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300" dirty="0">
                <a:latin typeface="CF Blackboard Personal" pitchFamily="2" charset="0"/>
              </a:rPr>
              <a:t>We can also count the number of </a:t>
            </a:r>
            <a:r>
              <a:rPr lang="en-IN" sz="3300" dirty="0" smtClean="0">
                <a:latin typeface="CF Blackboard Personal" pitchFamily="2" charset="0"/>
              </a:rPr>
              <a:t>Faces </a:t>
            </a:r>
            <a:r>
              <a:rPr lang="en-IN" sz="3300" dirty="0" smtClean="0">
                <a:latin typeface="Forte" panose="03060902040502070203" pitchFamily="66" charset="0"/>
              </a:rPr>
              <a:t>!!</a:t>
            </a:r>
            <a:r>
              <a:rPr lang="en-IN" sz="3300" dirty="0" smtClean="0">
                <a:latin typeface="CF Blackboard Personal" pitchFamily="2" charset="0"/>
              </a:rPr>
              <a:t>:</a:t>
            </a:r>
            <a:endParaRPr lang="en-IN" sz="3300" dirty="0">
              <a:latin typeface="CF Blackboard Personal" pitchFamily="2" charset="0"/>
            </a:endParaRPr>
          </a:p>
        </p:txBody>
      </p:sp>
      <p:pic>
        <p:nvPicPr>
          <p:cNvPr id="11" name="Content Placeholder 10"/>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6947"/>
          <a:stretch/>
        </p:blipFill>
        <p:spPr>
          <a:xfrm>
            <a:off x="5562942" y="1812159"/>
            <a:ext cx="2839378" cy="2018487"/>
          </a:xfrm>
          <a:prstGeom prst="rect">
            <a:avLst/>
          </a:prstGeom>
        </p:spPr>
      </p:pic>
      <p:sp>
        <p:nvSpPr>
          <p:cNvPr id="3" name="Slide Number Placeholder 2"/>
          <p:cNvSpPr>
            <a:spLocks noGrp="1"/>
          </p:cNvSpPr>
          <p:nvPr>
            <p:ph type="sldNum" sz="quarter" idx="12"/>
          </p:nvPr>
        </p:nvSpPr>
        <p:spPr/>
        <p:txBody>
          <a:bodyPr/>
          <a:lstStyle/>
          <a:p>
            <a:fld id="{C263D6C4-4840-40CC-AC84-17E24B3B7BDE}" type="slidenum">
              <a:rPr lang="en-US" noProof="0" smtClean="0"/>
              <a:pPr/>
              <a:t>29</a:t>
            </a:fld>
            <a:endParaRPr lang="en-US" noProof="0" dirty="0"/>
          </a:p>
        </p:txBody>
      </p:sp>
      <p:sp>
        <p:nvSpPr>
          <p:cNvPr id="5" name="Text Placeholder 4"/>
          <p:cNvSpPr>
            <a:spLocks noGrp="1"/>
          </p:cNvSpPr>
          <p:nvPr>
            <p:ph type="body" sz="quarter" idx="4294967295"/>
          </p:nvPr>
        </p:nvSpPr>
        <p:spPr>
          <a:xfrm>
            <a:off x="378768" y="1439145"/>
            <a:ext cx="4255910" cy="3348372"/>
          </a:xfrm>
        </p:spPr>
        <p:txBody>
          <a:bodyPr>
            <a:noAutofit/>
          </a:bodyPr>
          <a:lstStyle/>
          <a:p>
            <a:pPr marL="48006" indent="0" algn="just">
              <a:buNone/>
            </a:pPr>
            <a:r>
              <a:rPr lang="en-IN" sz="1500" dirty="0">
                <a:latin typeface="+mn-lt"/>
                <a:ea typeface="Verdana" panose="020B0604030504040204" pitchFamily="34" charset="0"/>
              </a:rPr>
              <a:t>Here we can see that the total number of Faces detected is 11 where as total faces present is 12</a:t>
            </a:r>
          </a:p>
          <a:p>
            <a:pPr marL="48006" indent="0" algn="just">
              <a:buNone/>
            </a:pPr>
            <a:r>
              <a:rPr lang="en-IN" sz="1500" dirty="0">
                <a:latin typeface="+mn-lt"/>
                <a:ea typeface="Verdana" panose="020B0604030504040204" pitchFamily="34" charset="0"/>
              </a:rPr>
              <a:t>This is due to the fact that the 	Haar cascade frontal face xml file provides sufficient data to detect the front face that means the front face including the eyes and other facial features of the person. The child in the following image is not directly looking into the camera and it’s eyes and face are detectable.</a:t>
            </a:r>
          </a:p>
        </p:txBody>
      </p:sp>
      <p:grpSp>
        <p:nvGrpSpPr>
          <p:cNvPr id="6" name="Google Shape;319;p32"/>
          <p:cNvGrpSpPr/>
          <p:nvPr/>
        </p:nvGrpSpPr>
        <p:grpSpPr>
          <a:xfrm>
            <a:off x="5154914" y="1661658"/>
            <a:ext cx="3674126" cy="2442981"/>
            <a:chOff x="3488300" y="1066711"/>
            <a:chExt cx="5137914" cy="3010243"/>
          </a:xfrm>
        </p:grpSpPr>
        <p:sp>
          <p:nvSpPr>
            <p:cNvPr id="7" name="Google Shape;320;p32"/>
            <p:cNvSpPr/>
            <p:nvPr/>
          </p:nvSpPr>
          <p:spPr>
            <a:xfrm>
              <a:off x="3908466" y="1066711"/>
              <a:ext cx="4296005" cy="2875574"/>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FFFFFF">
                <a:alpha val="14620"/>
              </a:srgbClr>
            </a:solidFill>
            <a:ln w="9525" cap="flat" cmpd="sng">
              <a:solidFill>
                <a:srgbClr val="0B539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321;p32"/>
            <p:cNvSpPr/>
            <p:nvPr/>
          </p:nvSpPr>
          <p:spPr>
            <a:xfrm>
              <a:off x="3488300" y="3997737"/>
              <a:ext cx="5137914" cy="79217"/>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14620"/>
              </a:srgbClr>
            </a:solidFill>
            <a:ln w="9525" cap="flat" cmpd="sng">
              <a:solidFill>
                <a:srgbClr val="0B539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322;p32"/>
            <p:cNvSpPr/>
            <p:nvPr/>
          </p:nvSpPr>
          <p:spPr>
            <a:xfrm>
              <a:off x="3488300" y="3934363"/>
              <a:ext cx="5137122" cy="63373"/>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14620"/>
              </a:srgbClr>
            </a:solidFill>
            <a:ln w="9525" cap="flat" cmpd="sng">
              <a:solidFill>
                <a:srgbClr val="0B539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323;p32"/>
            <p:cNvSpPr/>
            <p:nvPr/>
          </p:nvSpPr>
          <p:spPr>
            <a:xfrm>
              <a:off x="5676334" y="3934363"/>
              <a:ext cx="752334" cy="39608"/>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2095305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2"/>
                                        </p:tgtEl>
                                      </p:cBhvr>
                                    </p:animEffect>
                                    <p:animScale>
                                      <p:cBhvr>
                                        <p:cTn id="13" dur="250" autoRev="1" fill="hold"/>
                                        <p:tgtEl>
                                          <p:spTgt spid="2"/>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1000"/>
                                        <p:tgtEl>
                                          <p:spTgt spid="5">
                                            <p:txEl>
                                              <p:pRg st="0" end="0"/>
                                            </p:txEl>
                                          </p:spTgt>
                                        </p:tgtEl>
                                      </p:cBhvr>
                                    </p:animEffect>
                                    <p:anim calcmode="lin" valueType="num">
                                      <p:cBhvr>
                                        <p:cTn id="1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1000"/>
                                        <p:tgtEl>
                                          <p:spTgt spid="5">
                                            <p:txEl>
                                              <p:pRg st="1" end="1"/>
                                            </p:txEl>
                                          </p:spTgt>
                                        </p:tgtEl>
                                      </p:cBhvr>
                                    </p:animEffect>
                                    <p:anim calcmode="lin" valueType="num">
                                      <p:cBhvr>
                                        <p:cTn id="26"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F317F7-457D-1F05-3C96-5134F7D29771}"/>
              </a:ext>
            </a:extLst>
          </p:cNvPr>
          <p:cNvSpPr>
            <a:spLocks noGrp="1"/>
          </p:cNvSpPr>
          <p:nvPr>
            <p:ph type="title"/>
          </p:nvPr>
        </p:nvSpPr>
        <p:spPr>
          <a:xfrm>
            <a:off x="402836" y="176706"/>
            <a:ext cx="4876800" cy="599480"/>
          </a:xfrm>
        </p:spPr>
        <p:txBody>
          <a:bodyPr/>
          <a:lstStyle/>
          <a:p>
            <a:pPr algn="just"/>
            <a:r>
              <a:rPr lang="en-IN" sz="4500" b="1" u="sng" dirty="0">
                <a:effectLst>
                  <a:outerShdw blurRad="38100" dist="38100" dir="2700000" algn="tl">
                    <a:srgbClr val="000000">
                      <a:alpha val="43137"/>
                    </a:srgbClr>
                  </a:outerShdw>
                </a:effectLst>
                <a:latin typeface="+mj-lt"/>
              </a:rPr>
              <a:t>OBJECTIVES</a:t>
            </a:r>
            <a:endParaRPr lang="en-IN" sz="4500" dirty="0">
              <a:latin typeface="+mj-lt"/>
            </a:endParaRPr>
          </a:p>
        </p:txBody>
      </p:sp>
      <p:sp>
        <p:nvSpPr>
          <p:cNvPr id="3" name="Content Placeholder 2">
            <a:extLst>
              <a:ext uri="{FF2B5EF4-FFF2-40B4-BE49-F238E27FC236}">
                <a16:creationId xmlns:a16="http://schemas.microsoft.com/office/drawing/2014/main" xmlns="" id="{D429D209-59E0-FC94-1B18-99EC93C2F687}"/>
              </a:ext>
            </a:extLst>
          </p:cNvPr>
          <p:cNvSpPr>
            <a:spLocks noGrp="1"/>
          </p:cNvSpPr>
          <p:nvPr>
            <p:ph idx="1"/>
          </p:nvPr>
        </p:nvSpPr>
        <p:spPr>
          <a:xfrm>
            <a:off x="402836" y="1102996"/>
            <a:ext cx="8046894" cy="3429000"/>
          </a:xfrm>
        </p:spPr>
        <p:txBody>
          <a:bodyPr>
            <a:noAutofit/>
          </a:bodyPr>
          <a:lstStyle/>
          <a:p>
            <a:pPr marL="342900" indent="-342900" algn="just">
              <a:buBlip>
                <a:blip r:embed="rId2"/>
              </a:buBlip>
            </a:pPr>
            <a:r>
              <a:rPr lang="en-IN" dirty="0" smtClean="0">
                <a:latin typeface="Rockwell" panose="02060603020205020403" pitchFamily="18" charset="0"/>
              </a:rPr>
              <a:t>To </a:t>
            </a:r>
            <a:r>
              <a:rPr lang="en-IN" dirty="0">
                <a:latin typeface="Rockwell" panose="02060603020205020403" pitchFamily="18" charset="0"/>
              </a:rPr>
              <a:t>differentiate between Haar Cascade and LBPH algorithm. </a:t>
            </a:r>
          </a:p>
          <a:p>
            <a:pPr marL="342900" indent="-342900" algn="just">
              <a:buBlip>
                <a:blip r:embed="rId2"/>
              </a:buBlip>
            </a:pPr>
            <a:r>
              <a:rPr lang="en-IN" dirty="0" smtClean="0">
                <a:latin typeface="Rockwell" panose="02060603020205020403" pitchFamily="18" charset="0"/>
              </a:rPr>
              <a:t>To </a:t>
            </a:r>
            <a:r>
              <a:rPr lang="en-IN" dirty="0">
                <a:latin typeface="Rockwell" panose="02060603020205020403" pitchFamily="18" charset="0"/>
              </a:rPr>
              <a:t>demonstrate face detection with Haar Cascade Algorithm. </a:t>
            </a:r>
          </a:p>
          <a:p>
            <a:pPr marL="342900" indent="-342900" algn="just">
              <a:buBlip>
                <a:blip r:embed="rId2"/>
              </a:buBlip>
            </a:pPr>
            <a:r>
              <a:rPr lang="en-IN" dirty="0" smtClean="0">
                <a:latin typeface="Rockwell" panose="02060603020205020403" pitchFamily="18" charset="0"/>
              </a:rPr>
              <a:t>To </a:t>
            </a:r>
            <a:r>
              <a:rPr lang="en-IN" dirty="0">
                <a:latin typeface="Rockwell" panose="02060603020205020403" pitchFamily="18" charset="0"/>
              </a:rPr>
              <a:t>demonstrate face recognition with LBPH Algorithm. </a:t>
            </a:r>
          </a:p>
          <a:p>
            <a:pPr marL="342900" indent="-342900" algn="just">
              <a:buBlip>
                <a:blip r:embed="rId2"/>
              </a:buBlip>
            </a:pPr>
            <a:r>
              <a:rPr lang="en-IN" dirty="0" smtClean="0">
                <a:latin typeface="Rockwell" panose="02060603020205020403" pitchFamily="18" charset="0"/>
              </a:rPr>
              <a:t>To </a:t>
            </a:r>
            <a:r>
              <a:rPr lang="en-IN" dirty="0">
                <a:latin typeface="Rockwell" panose="02060603020205020403" pitchFamily="18" charset="0"/>
              </a:rPr>
              <a:t>combine both the algorithms for creating a Face Recognition system</a:t>
            </a:r>
            <a:r>
              <a:rPr lang="en-IN" dirty="0" smtClean="0">
                <a:latin typeface="Rockwell" panose="02060603020205020403" pitchFamily="18" charset="0"/>
              </a:rPr>
              <a:t>.</a:t>
            </a:r>
            <a:endParaRPr lang="en-IN" dirty="0">
              <a:latin typeface="Rockwell" panose="02060603020205020403" pitchFamily="18" charset="0"/>
            </a:endParaRPr>
          </a:p>
        </p:txBody>
      </p:sp>
      <p:sp>
        <p:nvSpPr>
          <p:cNvPr id="5" name="Slide Number Placeholder 4"/>
          <p:cNvSpPr>
            <a:spLocks noGrp="1"/>
          </p:cNvSpPr>
          <p:nvPr>
            <p:ph type="sldNum" sz="quarter" idx="12"/>
          </p:nvPr>
        </p:nvSpPr>
        <p:spPr/>
        <p:txBody>
          <a:bodyPr/>
          <a:lstStyle/>
          <a:p>
            <a:fld id="{FEA1243F-3000-4347-94A4-FBDEAD3122CB}" type="slidenum">
              <a:rPr lang="en-US" smtClean="0"/>
              <a:pPr/>
              <a:t>3</a:t>
            </a:fld>
            <a:endParaRPr lang="en-US" dirty="0"/>
          </a:p>
        </p:txBody>
      </p:sp>
    </p:spTree>
    <p:extLst>
      <p:ext uri="{BB962C8B-B14F-4D97-AF65-F5344CB8AC3E}">
        <p14:creationId xmlns:p14="http://schemas.microsoft.com/office/powerpoint/2010/main" val="243092688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925" y="526608"/>
            <a:ext cx="5070297" cy="599480"/>
          </a:xfrm>
        </p:spPr>
        <p:txBody>
          <a:bodyPr/>
          <a:lstStyle/>
          <a:p>
            <a:pPr algn="ctr"/>
            <a:r>
              <a:rPr lang="en-IN" sz="4000" dirty="0" smtClean="0">
                <a:latin typeface="CF Blackboard Personal" pitchFamily="2" charset="0"/>
              </a:rPr>
              <a:t>Data Generation </a:t>
            </a:r>
            <a:endParaRPr lang="en-IN" sz="4000" dirty="0">
              <a:latin typeface="CF Blackboard Personal" pitchFamily="2" charset="0"/>
            </a:endParaRPr>
          </a:p>
        </p:txBody>
      </p:sp>
      <p:sp>
        <p:nvSpPr>
          <p:cNvPr id="3" name="Content Placeholder 2"/>
          <p:cNvSpPr>
            <a:spLocks noGrp="1"/>
          </p:cNvSpPr>
          <p:nvPr>
            <p:ph idx="1"/>
          </p:nvPr>
        </p:nvSpPr>
        <p:spPr>
          <a:xfrm>
            <a:off x="267128" y="1385270"/>
            <a:ext cx="5712432" cy="3429000"/>
          </a:xfrm>
        </p:spPr>
        <p:txBody>
          <a:bodyPr/>
          <a:lstStyle/>
          <a:p>
            <a:pPr algn="just"/>
            <a:r>
              <a:rPr lang="en-IN" sz="2000" dirty="0" smtClean="0"/>
              <a:t>For our further observations, we would be using our own generated dataset and we will train our model against that captured dataset.</a:t>
            </a:r>
          </a:p>
          <a:p>
            <a:pPr algn="just"/>
            <a:r>
              <a:rPr lang="en-IN" sz="2000" dirty="0" smtClean="0"/>
              <a:t>Data Would be captured as greyscale images and using the Haar Cascade, the system would make sure that It will only collect data that is relevant i.e. Human faces.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40311" y="1622951"/>
            <a:ext cx="2183806" cy="1870262"/>
          </a:xfrm>
          <a:prstGeom prst="rect">
            <a:avLst/>
          </a:prstGeom>
        </p:spPr>
      </p:pic>
      <p:sp>
        <p:nvSpPr>
          <p:cNvPr id="5" name="Slide Number Placeholder 4"/>
          <p:cNvSpPr>
            <a:spLocks noGrp="1"/>
          </p:cNvSpPr>
          <p:nvPr>
            <p:ph type="sldNum" sz="quarter" idx="12"/>
          </p:nvPr>
        </p:nvSpPr>
        <p:spPr/>
        <p:txBody>
          <a:bodyPr/>
          <a:lstStyle/>
          <a:p>
            <a:fld id="{FEA1243F-3000-4347-94A4-FBDEAD3122CB}" type="slidenum">
              <a:rPr lang="en-US" smtClean="0"/>
              <a:pPr/>
              <a:t>30</a:t>
            </a:fld>
            <a:endParaRPr lang="en-US" dirty="0"/>
          </a:p>
        </p:txBody>
      </p:sp>
    </p:spTree>
    <p:extLst>
      <p:ext uri="{BB962C8B-B14F-4D97-AF65-F5344CB8AC3E}">
        <p14:creationId xmlns:p14="http://schemas.microsoft.com/office/powerpoint/2010/main" val="39108886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title"/>
          </p:nvPr>
        </p:nvSpPr>
        <p:spPr>
          <a:xfrm>
            <a:off x="350692" y="149803"/>
            <a:ext cx="8229600" cy="4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dirty="0" smtClean="0">
                <a:latin typeface="CF Blackboard Personal" pitchFamily="2" charset="0"/>
              </a:rPr>
              <a:t>Steps for Dataset Generation</a:t>
            </a:r>
            <a:endParaRPr sz="3200" dirty="0">
              <a:latin typeface="CF Blackboard Personal" pitchFamily="2" charset="0"/>
            </a:endParaRPr>
          </a:p>
        </p:txBody>
      </p:sp>
      <p:sp>
        <p:nvSpPr>
          <p:cNvPr id="403" name="Google Shape;403;p38"/>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404" name="Google Shape;404;p38"/>
          <p:cNvSpPr/>
          <p:nvPr/>
        </p:nvSpPr>
        <p:spPr>
          <a:xfrm>
            <a:off x="0" y="2142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8"/>
          <p:cNvSpPr/>
          <p:nvPr/>
        </p:nvSpPr>
        <p:spPr>
          <a:xfrm>
            <a:off x="0" y="21424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406" name="Google Shape;406;p38"/>
          <p:cNvGrpSpPr/>
          <p:nvPr/>
        </p:nvGrpSpPr>
        <p:grpSpPr>
          <a:xfrm>
            <a:off x="1786339" y="1474801"/>
            <a:ext cx="473400" cy="473400"/>
            <a:chOff x="1786339" y="1703401"/>
            <a:chExt cx="473400" cy="473400"/>
          </a:xfrm>
        </p:grpSpPr>
        <p:sp>
          <p:nvSpPr>
            <p:cNvPr id="407" name="Google Shape;407;p38"/>
            <p:cNvSpPr/>
            <p:nvPr/>
          </p:nvSpPr>
          <p:spPr>
            <a:xfrm rot="8100000">
              <a:off x="1855667" y="1772729"/>
              <a:ext cx="334744" cy="334744"/>
            </a:xfrm>
            <a:prstGeom prst="teardrop">
              <a:avLst>
                <a:gd name="adj" fmla="val 100000"/>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Cousine"/>
                  <a:ea typeface="Cousine"/>
                  <a:cs typeface="Cousine"/>
                  <a:sym typeface="Cousine"/>
                </a:rPr>
                <a:t>1</a:t>
              </a:r>
              <a:endParaRPr sz="600">
                <a:solidFill>
                  <a:schemeClr val="dk2"/>
                </a:solidFill>
                <a:latin typeface="Cousine"/>
                <a:ea typeface="Cousine"/>
                <a:cs typeface="Cousine"/>
                <a:sym typeface="Cousine"/>
              </a:endParaRPr>
            </a:p>
          </p:txBody>
        </p:sp>
      </p:grpSp>
      <p:grpSp>
        <p:nvGrpSpPr>
          <p:cNvPr id="409" name="Google Shape;409;p38"/>
          <p:cNvGrpSpPr/>
          <p:nvPr/>
        </p:nvGrpSpPr>
        <p:grpSpPr>
          <a:xfrm>
            <a:off x="3814414" y="1474801"/>
            <a:ext cx="473400" cy="473400"/>
            <a:chOff x="3814414" y="1703401"/>
            <a:chExt cx="473400" cy="473400"/>
          </a:xfrm>
        </p:grpSpPr>
        <p:sp>
          <p:nvSpPr>
            <p:cNvPr id="410" name="Google Shape;410;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Cousine"/>
                  <a:ea typeface="Cousine"/>
                  <a:cs typeface="Cousine"/>
                  <a:sym typeface="Cousine"/>
                </a:rPr>
                <a:t>3</a:t>
              </a:r>
              <a:endParaRPr sz="600">
                <a:solidFill>
                  <a:schemeClr val="dk2"/>
                </a:solidFill>
                <a:latin typeface="Cousine"/>
                <a:ea typeface="Cousine"/>
                <a:cs typeface="Cousine"/>
                <a:sym typeface="Cousine"/>
              </a:endParaRPr>
            </a:p>
          </p:txBody>
        </p:sp>
      </p:grpSp>
      <p:grpSp>
        <p:nvGrpSpPr>
          <p:cNvPr id="412" name="Google Shape;412;p38"/>
          <p:cNvGrpSpPr/>
          <p:nvPr/>
        </p:nvGrpSpPr>
        <p:grpSpPr>
          <a:xfrm>
            <a:off x="5842489" y="1474801"/>
            <a:ext cx="473400" cy="473400"/>
            <a:chOff x="5842489" y="1703401"/>
            <a:chExt cx="473400" cy="473400"/>
          </a:xfrm>
        </p:grpSpPr>
        <p:sp>
          <p:nvSpPr>
            <p:cNvPr id="413" name="Google Shape;413;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Cousine"/>
                  <a:ea typeface="Cousine"/>
                  <a:cs typeface="Cousine"/>
                  <a:sym typeface="Cousine"/>
                </a:rPr>
                <a:t>5</a:t>
              </a:r>
              <a:endParaRPr sz="600">
                <a:solidFill>
                  <a:schemeClr val="dk2"/>
                </a:solidFill>
                <a:latin typeface="Cousine"/>
                <a:ea typeface="Cousine"/>
                <a:cs typeface="Cousine"/>
                <a:sym typeface="Cousine"/>
              </a:endParaRPr>
            </a:p>
          </p:txBody>
        </p:sp>
      </p:grpSp>
      <p:grpSp>
        <p:nvGrpSpPr>
          <p:cNvPr id="415" name="Google Shape;415;p38"/>
          <p:cNvGrpSpPr/>
          <p:nvPr/>
        </p:nvGrpSpPr>
        <p:grpSpPr>
          <a:xfrm>
            <a:off x="6880814" y="3347700"/>
            <a:ext cx="473400" cy="473400"/>
            <a:chOff x="6880814" y="3576300"/>
            <a:chExt cx="473400" cy="473400"/>
          </a:xfrm>
        </p:grpSpPr>
        <p:sp>
          <p:nvSpPr>
            <p:cNvPr id="416" name="Google Shape;416;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Cousine"/>
                  <a:ea typeface="Cousine"/>
                  <a:cs typeface="Cousine"/>
                  <a:sym typeface="Cousine"/>
                </a:rPr>
                <a:t>6</a:t>
              </a:r>
              <a:endParaRPr sz="600">
                <a:solidFill>
                  <a:schemeClr val="dk2"/>
                </a:solidFill>
                <a:latin typeface="Cousine"/>
                <a:ea typeface="Cousine"/>
                <a:cs typeface="Cousine"/>
                <a:sym typeface="Cousine"/>
              </a:endParaRPr>
            </a:p>
          </p:txBody>
        </p:sp>
      </p:grpSp>
      <p:grpSp>
        <p:nvGrpSpPr>
          <p:cNvPr id="418" name="Google Shape;418;p38"/>
          <p:cNvGrpSpPr/>
          <p:nvPr/>
        </p:nvGrpSpPr>
        <p:grpSpPr>
          <a:xfrm>
            <a:off x="4852739" y="3347700"/>
            <a:ext cx="473400" cy="473400"/>
            <a:chOff x="4852739" y="3576300"/>
            <a:chExt cx="473400" cy="473400"/>
          </a:xfrm>
        </p:grpSpPr>
        <p:sp>
          <p:nvSpPr>
            <p:cNvPr id="419" name="Google Shape;419;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Cousine"/>
                  <a:ea typeface="Cousine"/>
                  <a:cs typeface="Cousine"/>
                  <a:sym typeface="Cousine"/>
                </a:rPr>
                <a:t>4</a:t>
              </a:r>
              <a:endParaRPr sz="600">
                <a:solidFill>
                  <a:schemeClr val="dk2"/>
                </a:solidFill>
                <a:latin typeface="Cousine"/>
                <a:ea typeface="Cousine"/>
                <a:cs typeface="Cousine"/>
                <a:sym typeface="Cousine"/>
              </a:endParaRPr>
            </a:p>
          </p:txBody>
        </p:sp>
      </p:grpSp>
      <p:grpSp>
        <p:nvGrpSpPr>
          <p:cNvPr id="421" name="Google Shape;421;p38"/>
          <p:cNvGrpSpPr/>
          <p:nvPr/>
        </p:nvGrpSpPr>
        <p:grpSpPr>
          <a:xfrm>
            <a:off x="2824664" y="3347700"/>
            <a:ext cx="473400" cy="473400"/>
            <a:chOff x="2824664" y="3576300"/>
            <a:chExt cx="473400" cy="473400"/>
          </a:xfrm>
        </p:grpSpPr>
        <p:sp>
          <p:nvSpPr>
            <p:cNvPr id="422" name="Google Shape;422;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Cousine"/>
                  <a:ea typeface="Cousine"/>
                  <a:cs typeface="Cousine"/>
                  <a:sym typeface="Cousine"/>
                </a:rPr>
                <a:t>2</a:t>
              </a:r>
              <a:endParaRPr sz="600">
                <a:solidFill>
                  <a:schemeClr val="dk2"/>
                </a:solidFill>
                <a:latin typeface="Cousine"/>
                <a:ea typeface="Cousine"/>
                <a:cs typeface="Cousine"/>
                <a:sym typeface="Cousine"/>
              </a:endParaRPr>
            </a:p>
          </p:txBody>
        </p:sp>
      </p:grpSp>
      <p:sp>
        <p:nvSpPr>
          <p:cNvPr id="424" name="Google Shape;424;p38"/>
          <p:cNvSpPr txBox="1"/>
          <p:nvPr/>
        </p:nvSpPr>
        <p:spPr>
          <a:xfrm>
            <a:off x="1379850" y="927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050" dirty="0" smtClean="0">
                <a:solidFill>
                  <a:schemeClr val="lt1"/>
                </a:solidFill>
                <a:latin typeface="+mn-lt"/>
                <a:ea typeface="Cousine"/>
                <a:cs typeface="Cousine"/>
                <a:sym typeface="Cousine"/>
              </a:rPr>
              <a:t>Takes Username as input and appends the pickle file.</a:t>
            </a:r>
            <a:endParaRPr sz="1050" dirty="0">
              <a:solidFill>
                <a:schemeClr val="lt1"/>
              </a:solidFill>
              <a:latin typeface="+mn-lt"/>
              <a:ea typeface="Cousine"/>
              <a:cs typeface="Cousine"/>
              <a:sym typeface="Cousine"/>
            </a:endParaRPr>
          </a:p>
        </p:txBody>
      </p:sp>
      <p:sp>
        <p:nvSpPr>
          <p:cNvPr id="425" name="Google Shape;425;p38"/>
          <p:cNvSpPr txBox="1"/>
          <p:nvPr/>
        </p:nvSpPr>
        <p:spPr>
          <a:xfrm>
            <a:off x="3377205" y="927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050" dirty="0" smtClean="0">
                <a:solidFill>
                  <a:schemeClr val="lt1"/>
                </a:solidFill>
                <a:latin typeface="+mn-lt"/>
                <a:ea typeface="Cousine"/>
                <a:cs typeface="Cousine"/>
                <a:sym typeface="Cousine"/>
              </a:rPr>
              <a:t>Crops and Captures the Subject Face in GrayScale.</a:t>
            </a:r>
            <a:endParaRPr sz="1050" dirty="0">
              <a:solidFill>
                <a:schemeClr val="lt1"/>
              </a:solidFill>
              <a:latin typeface="+mn-lt"/>
              <a:ea typeface="Cousine"/>
              <a:cs typeface="Cousine"/>
              <a:sym typeface="Cousine"/>
            </a:endParaRPr>
          </a:p>
        </p:txBody>
      </p:sp>
      <p:sp>
        <p:nvSpPr>
          <p:cNvPr id="426" name="Google Shape;426;p38"/>
          <p:cNvSpPr txBox="1"/>
          <p:nvPr/>
        </p:nvSpPr>
        <p:spPr>
          <a:xfrm>
            <a:off x="5436010" y="9275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050" dirty="0" smtClean="0">
                <a:solidFill>
                  <a:schemeClr val="lt1"/>
                </a:solidFill>
                <a:latin typeface="+mn-lt"/>
                <a:ea typeface="Cousine"/>
                <a:cs typeface="Cousine"/>
                <a:sym typeface="Cousine"/>
              </a:rPr>
              <a:t>Image is saved in .jpg format</a:t>
            </a:r>
            <a:endParaRPr sz="1050" dirty="0">
              <a:solidFill>
                <a:schemeClr val="lt1"/>
              </a:solidFill>
              <a:latin typeface="+mn-lt"/>
              <a:ea typeface="Cousine"/>
              <a:cs typeface="Cousine"/>
              <a:sym typeface="Cousine"/>
            </a:endParaRPr>
          </a:p>
        </p:txBody>
      </p:sp>
      <p:sp>
        <p:nvSpPr>
          <p:cNvPr id="427" name="Google Shape;427;p38"/>
          <p:cNvSpPr txBox="1"/>
          <p:nvPr/>
        </p:nvSpPr>
        <p:spPr>
          <a:xfrm>
            <a:off x="2418175" y="3835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050" dirty="0" smtClean="0">
                <a:solidFill>
                  <a:schemeClr val="lt1"/>
                </a:solidFill>
                <a:latin typeface="+mn-lt"/>
                <a:ea typeface="Cousine"/>
                <a:cs typeface="Cousine"/>
                <a:sym typeface="Cousine"/>
              </a:rPr>
              <a:t>Uses Haar Cascade to Detect Human Face present in the Video.</a:t>
            </a:r>
            <a:endParaRPr sz="1050" dirty="0">
              <a:solidFill>
                <a:schemeClr val="lt1"/>
              </a:solidFill>
              <a:latin typeface="+mn-lt"/>
              <a:ea typeface="Cousine"/>
              <a:cs typeface="Cousine"/>
              <a:sym typeface="Cousine"/>
            </a:endParaRPr>
          </a:p>
        </p:txBody>
      </p:sp>
      <p:sp>
        <p:nvSpPr>
          <p:cNvPr id="428" name="Google Shape;428;p38"/>
          <p:cNvSpPr txBox="1"/>
          <p:nvPr/>
        </p:nvSpPr>
        <p:spPr>
          <a:xfrm>
            <a:off x="4446255" y="3835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IN" sz="1050" dirty="0" smtClean="0">
                <a:solidFill>
                  <a:schemeClr val="lt1"/>
                </a:solidFill>
                <a:latin typeface="+mn-lt"/>
                <a:ea typeface="Cousine"/>
                <a:cs typeface="Cousine"/>
                <a:sym typeface="Cousine"/>
              </a:rPr>
              <a:t>Opencv writes the image file in the “Data” folder.</a:t>
            </a:r>
            <a:endParaRPr sz="1050" dirty="0">
              <a:solidFill>
                <a:schemeClr val="lt1"/>
              </a:solidFill>
              <a:latin typeface="+mn-lt"/>
              <a:ea typeface="Cousine"/>
              <a:cs typeface="Cousine"/>
              <a:sym typeface="Cousine"/>
            </a:endParaRPr>
          </a:p>
        </p:txBody>
      </p:sp>
      <p:sp>
        <p:nvSpPr>
          <p:cNvPr id="429" name="Google Shape;429;p38"/>
          <p:cNvSpPr txBox="1"/>
          <p:nvPr/>
        </p:nvSpPr>
        <p:spPr>
          <a:xfrm>
            <a:off x="6474335" y="38350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050" dirty="0" smtClean="0">
                <a:solidFill>
                  <a:schemeClr val="lt1"/>
                </a:solidFill>
                <a:latin typeface="+mn-lt"/>
                <a:ea typeface="Cousine"/>
                <a:cs typeface="Cousine"/>
                <a:sym typeface="Cousine"/>
              </a:rPr>
              <a:t>Label of the Image consists of username, image serial number and the Image Id.</a:t>
            </a:r>
            <a:endParaRPr sz="1050" dirty="0">
              <a:solidFill>
                <a:schemeClr val="lt1"/>
              </a:solidFill>
              <a:latin typeface="+mn-lt"/>
              <a:ea typeface="Cousine"/>
              <a:cs typeface="Cousine"/>
              <a:sym typeface="Cousine"/>
            </a:endParaRPr>
          </a:p>
        </p:txBody>
      </p:sp>
    </p:spTree>
    <p:extLst>
      <p:ext uri="{BB962C8B-B14F-4D97-AF65-F5344CB8AC3E}">
        <p14:creationId xmlns:p14="http://schemas.microsoft.com/office/powerpoint/2010/main" val="39425406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500"/>
                                        <p:tgtEl>
                                          <p:spTgt spid="40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04"/>
                                        </p:tgtEl>
                                        <p:attrNameLst>
                                          <p:attrName>style.visibility</p:attrName>
                                        </p:attrNameLst>
                                      </p:cBhvr>
                                      <p:to>
                                        <p:strVal val="visible"/>
                                      </p:to>
                                    </p:set>
                                    <p:animEffect transition="in" filter="barn(inVertical)">
                                      <p:cBhvr>
                                        <p:cTn id="12" dur="500"/>
                                        <p:tgtEl>
                                          <p:spTgt spid="40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05"/>
                                        </p:tgtEl>
                                        <p:attrNameLst>
                                          <p:attrName>style.visibility</p:attrName>
                                        </p:attrNameLst>
                                      </p:cBhvr>
                                      <p:to>
                                        <p:strVal val="visible"/>
                                      </p:to>
                                    </p:set>
                                    <p:animEffect transition="in" filter="barn(inVertical)">
                                      <p:cBhvr>
                                        <p:cTn id="15" dur="500"/>
                                        <p:tgtEl>
                                          <p:spTgt spid="40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06"/>
                                        </p:tgtEl>
                                        <p:attrNameLst>
                                          <p:attrName>style.visibility</p:attrName>
                                        </p:attrNameLst>
                                      </p:cBhvr>
                                      <p:to>
                                        <p:strVal val="visible"/>
                                      </p:to>
                                    </p:set>
                                    <p:animEffect transition="in" filter="wipe(down)">
                                      <p:cBhvr>
                                        <p:cTn id="20" dur="500"/>
                                        <p:tgtEl>
                                          <p:spTgt spid="40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24"/>
                                        </p:tgtEl>
                                        <p:attrNameLst>
                                          <p:attrName>style.visibility</p:attrName>
                                        </p:attrNameLst>
                                      </p:cBhvr>
                                      <p:to>
                                        <p:strVal val="visible"/>
                                      </p:to>
                                    </p:set>
                                    <p:animEffect transition="in" filter="fade">
                                      <p:cBhvr>
                                        <p:cTn id="25" dur="1000"/>
                                        <p:tgtEl>
                                          <p:spTgt spid="424"/>
                                        </p:tgtEl>
                                      </p:cBhvr>
                                    </p:animEffect>
                                    <p:anim calcmode="lin" valueType="num">
                                      <p:cBhvr>
                                        <p:cTn id="26" dur="1000" fill="hold"/>
                                        <p:tgtEl>
                                          <p:spTgt spid="424"/>
                                        </p:tgtEl>
                                        <p:attrNameLst>
                                          <p:attrName>ppt_x</p:attrName>
                                        </p:attrNameLst>
                                      </p:cBhvr>
                                      <p:tavLst>
                                        <p:tav tm="0">
                                          <p:val>
                                            <p:strVal val="#ppt_x"/>
                                          </p:val>
                                        </p:tav>
                                        <p:tav tm="100000">
                                          <p:val>
                                            <p:strVal val="#ppt_x"/>
                                          </p:val>
                                        </p:tav>
                                      </p:tavLst>
                                    </p:anim>
                                    <p:anim calcmode="lin" valueType="num">
                                      <p:cBhvr>
                                        <p:cTn id="27" dur="1000" fill="hold"/>
                                        <p:tgtEl>
                                          <p:spTgt spid="42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21"/>
                                        </p:tgtEl>
                                        <p:attrNameLst>
                                          <p:attrName>style.visibility</p:attrName>
                                        </p:attrNameLst>
                                      </p:cBhvr>
                                      <p:to>
                                        <p:strVal val="visible"/>
                                      </p:to>
                                    </p:set>
                                    <p:animEffect transition="in" filter="wipe(down)">
                                      <p:cBhvr>
                                        <p:cTn id="32" dur="500"/>
                                        <p:tgtEl>
                                          <p:spTgt spid="421"/>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27"/>
                                        </p:tgtEl>
                                        <p:attrNameLst>
                                          <p:attrName>style.visibility</p:attrName>
                                        </p:attrNameLst>
                                      </p:cBhvr>
                                      <p:to>
                                        <p:strVal val="visible"/>
                                      </p:to>
                                    </p:set>
                                    <p:animEffect transition="in" filter="fade">
                                      <p:cBhvr>
                                        <p:cTn id="37" dur="1000"/>
                                        <p:tgtEl>
                                          <p:spTgt spid="427"/>
                                        </p:tgtEl>
                                      </p:cBhvr>
                                    </p:animEffect>
                                    <p:anim calcmode="lin" valueType="num">
                                      <p:cBhvr>
                                        <p:cTn id="38" dur="1000" fill="hold"/>
                                        <p:tgtEl>
                                          <p:spTgt spid="427"/>
                                        </p:tgtEl>
                                        <p:attrNameLst>
                                          <p:attrName>ppt_x</p:attrName>
                                        </p:attrNameLst>
                                      </p:cBhvr>
                                      <p:tavLst>
                                        <p:tav tm="0">
                                          <p:val>
                                            <p:strVal val="#ppt_x"/>
                                          </p:val>
                                        </p:tav>
                                        <p:tav tm="100000">
                                          <p:val>
                                            <p:strVal val="#ppt_x"/>
                                          </p:val>
                                        </p:tav>
                                      </p:tavLst>
                                    </p:anim>
                                    <p:anim calcmode="lin" valueType="num">
                                      <p:cBhvr>
                                        <p:cTn id="39" dur="1000" fill="hold"/>
                                        <p:tgtEl>
                                          <p:spTgt spid="42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9"/>
                                        </p:tgtEl>
                                        <p:attrNameLst>
                                          <p:attrName>style.visibility</p:attrName>
                                        </p:attrNameLst>
                                      </p:cBhvr>
                                      <p:to>
                                        <p:strVal val="visible"/>
                                      </p:to>
                                    </p:set>
                                    <p:animEffect transition="in" filter="wipe(down)">
                                      <p:cBhvr>
                                        <p:cTn id="44" dur="500"/>
                                        <p:tgtEl>
                                          <p:spTgt spid="409"/>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25"/>
                                        </p:tgtEl>
                                        <p:attrNameLst>
                                          <p:attrName>style.visibility</p:attrName>
                                        </p:attrNameLst>
                                      </p:cBhvr>
                                      <p:to>
                                        <p:strVal val="visible"/>
                                      </p:to>
                                    </p:set>
                                    <p:animEffect transition="in" filter="fade">
                                      <p:cBhvr>
                                        <p:cTn id="49" dur="1000"/>
                                        <p:tgtEl>
                                          <p:spTgt spid="425"/>
                                        </p:tgtEl>
                                      </p:cBhvr>
                                    </p:animEffect>
                                    <p:anim calcmode="lin" valueType="num">
                                      <p:cBhvr>
                                        <p:cTn id="50" dur="1000" fill="hold"/>
                                        <p:tgtEl>
                                          <p:spTgt spid="425"/>
                                        </p:tgtEl>
                                        <p:attrNameLst>
                                          <p:attrName>ppt_x</p:attrName>
                                        </p:attrNameLst>
                                      </p:cBhvr>
                                      <p:tavLst>
                                        <p:tav tm="0">
                                          <p:val>
                                            <p:strVal val="#ppt_x"/>
                                          </p:val>
                                        </p:tav>
                                        <p:tav tm="100000">
                                          <p:val>
                                            <p:strVal val="#ppt_x"/>
                                          </p:val>
                                        </p:tav>
                                      </p:tavLst>
                                    </p:anim>
                                    <p:anim calcmode="lin" valueType="num">
                                      <p:cBhvr>
                                        <p:cTn id="51" dur="1000" fill="hold"/>
                                        <p:tgtEl>
                                          <p:spTgt spid="42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18"/>
                                        </p:tgtEl>
                                        <p:attrNameLst>
                                          <p:attrName>style.visibility</p:attrName>
                                        </p:attrNameLst>
                                      </p:cBhvr>
                                      <p:to>
                                        <p:strVal val="visible"/>
                                      </p:to>
                                    </p:set>
                                    <p:animEffect transition="in" filter="wipe(down)">
                                      <p:cBhvr>
                                        <p:cTn id="56" dur="500"/>
                                        <p:tgtEl>
                                          <p:spTgt spid="418"/>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28">
                                            <p:txEl>
                                              <p:pRg st="0" end="0"/>
                                            </p:txEl>
                                          </p:spTgt>
                                        </p:tgtEl>
                                        <p:attrNameLst>
                                          <p:attrName>style.visibility</p:attrName>
                                        </p:attrNameLst>
                                      </p:cBhvr>
                                      <p:to>
                                        <p:strVal val="visible"/>
                                      </p:to>
                                    </p:set>
                                    <p:animEffect transition="in" filter="fade">
                                      <p:cBhvr>
                                        <p:cTn id="61" dur="1000"/>
                                        <p:tgtEl>
                                          <p:spTgt spid="428">
                                            <p:txEl>
                                              <p:pRg st="0" end="0"/>
                                            </p:txEl>
                                          </p:spTgt>
                                        </p:tgtEl>
                                      </p:cBhvr>
                                    </p:animEffect>
                                    <p:anim calcmode="lin" valueType="num">
                                      <p:cBhvr>
                                        <p:cTn id="62" dur="1000" fill="hold"/>
                                        <p:tgtEl>
                                          <p:spTgt spid="428">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4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412"/>
                                        </p:tgtEl>
                                        <p:attrNameLst>
                                          <p:attrName>style.visibility</p:attrName>
                                        </p:attrNameLst>
                                      </p:cBhvr>
                                      <p:to>
                                        <p:strVal val="visible"/>
                                      </p:to>
                                    </p:set>
                                    <p:animEffect transition="in" filter="wipe(down)">
                                      <p:cBhvr>
                                        <p:cTn id="68" dur="500"/>
                                        <p:tgtEl>
                                          <p:spTgt spid="412"/>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426">
                                            <p:txEl>
                                              <p:pRg st="0" end="0"/>
                                            </p:txEl>
                                          </p:spTgt>
                                        </p:tgtEl>
                                        <p:attrNameLst>
                                          <p:attrName>style.visibility</p:attrName>
                                        </p:attrNameLst>
                                      </p:cBhvr>
                                      <p:to>
                                        <p:strVal val="visible"/>
                                      </p:to>
                                    </p:set>
                                    <p:animEffect transition="in" filter="fade">
                                      <p:cBhvr>
                                        <p:cTn id="73" dur="1000"/>
                                        <p:tgtEl>
                                          <p:spTgt spid="426">
                                            <p:txEl>
                                              <p:pRg st="0" end="0"/>
                                            </p:txEl>
                                          </p:spTgt>
                                        </p:tgtEl>
                                      </p:cBhvr>
                                    </p:animEffect>
                                    <p:anim calcmode="lin" valueType="num">
                                      <p:cBhvr>
                                        <p:cTn id="74" dur="1000" fill="hold"/>
                                        <p:tgtEl>
                                          <p:spTgt spid="426">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4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415"/>
                                        </p:tgtEl>
                                        <p:attrNameLst>
                                          <p:attrName>style.visibility</p:attrName>
                                        </p:attrNameLst>
                                      </p:cBhvr>
                                      <p:to>
                                        <p:strVal val="visible"/>
                                      </p:to>
                                    </p:set>
                                    <p:animEffect transition="in" filter="wipe(down)">
                                      <p:cBhvr>
                                        <p:cTn id="80" dur="500"/>
                                        <p:tgtEl>
                                          <p:spTgt spid="415"/>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429"/>
                                        </p:tgtEl>
                                        <p:attrNameLst>
                                          <p:attrName>style.visibility</p:attrName>
                                        </p:attrNameLst>
                                      </p:cBhvr>
                                      <p:to>
                                        <p:strVal val="visible"/>
                                      </p:to>
                                    </p:set>
                                    <p:animEffect transition="in" filter="fade">
                                      <p:cBhvr>
                                        <p:cTn id="85" dur="1000"/>
                                        <p:tgtEl>
                                          <p:spTgt spid="429"/>
                                        </p:tgtEl>
                                      </p:cBhvr>
                                    </p:animEffect>
                                    <p:anim calcmode="lin" valueType="num">
                                      <p:cBhvr>
                                        <p:cTn id="86" dur="1000" fill="hold"/>
                                        <p:tgtEl>
                                          <p:spTgt spid="429"/>
                                        </p:tgtEl>
                                        <p:attrNameLst>
                                          <p:attrName>ppt_x</p:attrName>
                                        </p:attrNameLst>
                                      </p:cBhvr>
                                      <p:tavLst>
                                        <p:tav tm="0">
                                          <p:val>
                                            <p:strVal val="#ppt_x"/>
                                          </p:val>
                                        </p:tav>
                                        <p:tav tm="100000">
                                          <p:val>
                                            <p:strVal val="#ppt_x"/>
                                          </p:val>
                                        </p:tav>
                                      </p:tavLst>
                                    </p:anim>
                                    <p:anim calcmode="lin" valueType="num">
                                      <p:cBhvr>
                                        <p:cTn id="87" dur="1000" fill="hold"/>
                                        <p:tgtEl>
                                          <p:spTgt spid="4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p:bldP spid="404" grpId="0" animBg="1"/>
      <p:bldP spid="405" grpId="0" animBg="1"/>
      <p:bldP spid="424" grpId="0"/>
      <p:bldP spid="425" grpId="0"/>
      <p:bldP spid="427" grpId="0"/>
      <p:bldP spid="4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idx="4294967295"/>
          </p:nvPr>
        </p:nvSpPr>
        <p:spPr>
          <a:xfrm>
            <a:off x="750756" y="3397847"/>
            <a:ext cx="8068123" cy="78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smtClean="0">
                <a:latin typeface="CF Blackboard Personal" pitchFamily="2" charset="0"/>
              </a:rPr>
              <a:t>DATASET GENERATION</a:t>
            </a:r>
            <a:endParaRPr sz="4800" b="1" dirty="0">
              <a:latin typeface="CF Blackboard Personal" pitchFamily="2" charset="0"/>
            </a:endParaRPr>
          </a:p>
        </p:txBody>
      </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5" name="Group 4"/>
          <p:cNvGrpSpPr/>
          <p:nvPr/>
        </p:nvGrpSpPr>
        <p:grpSpPr>
          <a:xfrm>
            <a:off x="935690" y="35081"/>
            <a:ext cx="6720286" cy="2740150"/>
            <a:chOff x="976788" y="299932"/>
            <a:chExt cx="6720286" cy="2740150"/>
          </a:xfrm>
        </p:grpSpPr>
        <p:grpSp>
          <p:nvGrpSpPr>
            <p:cNvPr id="118" name="Google Shape;118;p17"/>
            <p:cNvGrpSpPr/>
            <p:nvPr/>
          </p:nvGrpSpPr>
          <p:grpSpPr>
            <a:xfrm>
              <a:off x="976788" y="299932"/>
              <a:ext cx="6720286" cy="2740150"/>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rgbClr val="FFFFFF"/>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rgbClr val="FFFFFF"/>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rgbClr val="FFFFFF"/>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rgbClr val="FFFFFF"/>
                </a:solidFill>
                <a:prstDash val="dash"/>
                <a:round/>
                <a:headEnd type="none" w="med" len="med"/>
                <a:tailEnd type="none" w="med" len="med"/>
              </a:ln>
            </p:spPr>
          </p:cxnSp>
        </p:grpSp>
        <p:sp>
          <p:nvSpPr>
            <p:cNvPr id="128" name="Google Shape;128;p17"/>
            <p:cNvSpPr/>
            <p:nvPr/>
          </p:nvSpPr>
          <p:spPr>
            <a:xfrm>
              <a:off x="4146865" y="1465059"/>
              <a:ext cx="598974" cy="598352"/>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Content Placeholder 3"/>
            <p:cNvPicPr>
              <a:picLocks noChangeAspect="1"/>
            </p:cNvPicPr>
            <p:nvPr/>
          </p:nvPicPr>
          <p:blipFill rotWithShape="1">
            <a:blip r:embed="rId3" cstate="print">
              <a:extLst>
                <a:ext uri="{28A0092B-C50C-407E-A947-70E740481C1C}">
                  <a14:useLocalDpi xmlns:a14="http://schemas.microsoft.com/office/drawing/2010/main"/>
                </a:ext>
              </a:extLst>
            </a:blip>
            <a:srcRect b="54704"/>
            <a:stretch/>
          </p:blipFill>
          <p:spPr>
            <a:xfrm>
              <a:off x="1889966" y="827316"/>
              <a:ext cx="5240301" cy="752627"/>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99480" y="2289341"/>
              <a:ext cx="5243725" cy="741359"/>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19544" y="1492204"/>
              <a:ext cx="5213113" cy="839778"/>
            </a:xfrm>
            <a:prstGeom prst="rect">
              <a:avLst/>
            </a:prstGeom>
          </p:spPr>
        </p:pic>
      </p:grpSp>
    </p:spTree>
    <p:extLst>
      <p:ext uri="{BB962C8B-B14F-4D97-AF65-F5344CB8AC3E}">
        <p14:creationId xmlns:p14="http://schemas.microsoft.com/office/powerpoint/2010/main" val="312975946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fade">
                                      <p:cBhvr>
                                        <p:cTn id="17" dur="1000"/>
                                        <p:tgtEl>
                                          <p:spTgt spid="116"/>
                                        </p:tgtEl>
                                      </p:cBhvr>
                                    </p:animEffect>
                                    <p:anim calcmode="lin" valueType="num">
                                      <p:cBhvr>
                                        <p:cTn id="18" dur="1000" fill="hold"/>
                                        <p:tgtEl>
                                          <p:spTgt spid="116"/>
                                        </p:tgtEl>
                                        <p:attrNameLst>
                                          <p:attrName>ppt_x</p:attrName>
                                        </p:attrNameLst>
                                      </p:cBhvr>
                                      <p:tavLst>
                                        <p:tav tm="0">
                                          <p:val>
                                            <p:strVal val="#ppt_x"/>
                                          </p:val>
                                        </p:tav>
                                        <p:tav tm="100000">
                                          <p:val>
                                            <p:strVal val="#ppt_x"/>
                                          </p:val>
                                        </p:tav>
                                      </p:tavLst>
                                    </p:anim>
                                    <p:anim calcmode="lin" valueType="num">
                                      <p:cBhvr>
                                        <p:cTn id="19"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EA1243F-3000-4347-94A4-FBDEAD3122CB}" type="slidenum">
              <a:rPr lang="en-US" smtClean="0"/>
              <a:pPr/>
              <a:t>33</a:t>
            </a:fld>
            <a:endParaRPr lang="en-US" dirty="0"/>
          </a:p>
        </p:txBody>
      </p:sp>
      <p:sp>
        <p:nvSpPr>
          <p:cNvPr id="26" name="Google Shape;443;p40"/>
          <p:cNvSpPr/>
          <p:nvPr/>
        </p:nvSpPr>
        <p:spPr>
          <a:xfrm>
            <a:off x="474900" y="1363400"/>
            <a:ext cx="3996900" cy="1584600"/>
          </a:xfrm>
          <a:prstGeom prst="rect">
            <a:avLst/>
          </a:prstGeom>
          <a:solidFill>
            <a:srgbClr val="073763">
              <a:alpha val="1620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IN" b="1" dirty="0" smtClean="0">
                <a:solidFill>
                  <a:schemeClr val="lt1"/>
                </a:solidFill>
                <a:latin typeface="Cousine"/>
                <a:ea typeface="Cousine"/>
                <a:cs typeface="Cousine"/>
                <a:sym typeface="Cousine"/>
              </a:rPr>
              <a:t>SERIAL NUMBER</a:t>
            </a:r>
            <a:endParaRPr b="1" dirty="0">
              <a:solidFill>
                <a:schemeClr val="lt1"/>
              </a:solidFill>
              <a:latin typeface="Cousine"/>
              <a:ea typeface="Cousine"/>
              <a:cs typeface="Cousine"/>
              <a:sym typeface="Cousine"/>
            </a:endParaRPr>
          </a:p>
          <a:p>
            <a:pPr marL="0" lvl="0" indent="0" algn="l" rtl="0">
              <a:spcBef>
                <a:spcPts val="600"/>
              </a:spcBef>
              <a:spcAft>
                <a:spcPts val="600"/>
              </a:spcAft>
              <a:buNone/>
            </a:pPr>
            <a:r>
              <a:rPr lang="en-IN" dirty="0" smtClean="0">
                <a:solidFill>
                  <a:schemeClr val="lt1"/>
                </a:solidFill>
                <a:latin typeface="Cousine"/>
                <a:ea typeface="Cousine"/>
                <a:cs typeface="Cousine"/>
                <a:sym typeface="Cousine"/>
              </a:rPr>
              <a:t>Serial Number of the captured Image</a:t>
            </a:r>
            <a:endParaRPr dirty="0">
              <a:solidFill>
                <a:schemeClr val="lt1"/>
              </a:solidFill>
              <a:latin typeface="Cousine"/>
              <a:ea typeface="Cousine"/>
              <a:cs typeface="Cousine"/>
              <a:sym typeface="Cousine"/>
            </a:endParaRPr>
          </a:p>
        </p:txBody>
      </p:sp>
      <p:sp>
        <p:nvSpPr>
          <p:cNvPr id="27" name="Google Shape;444;p40"/>
          <p:cNvSpPr/>
          <p:nvPr/>
        </p:nvSpPr>
        <p:spPr>
          <a:xfrm>
            <a:off x="4637019" y="1363400"/>
            <a:ext cx="3996900" cy="1584600"/>
          </a:xfrm>
          <a:prstGeom prst="rect">
            <a:avLst/>
          </a:prstGeom>
          <a:solidFill>
            <a:srgbClr val="073763">
              <a:alpha val="1620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smtClean="0">
                <a:solidFill>
                  <a:schemeClr val="lt1"/>
                </a:solidFill>
                <a:latin typeface="Cousine"/>
                <a:ea typeface="Cousine"/>
                <a:cs typeface="Cousine"/>
                <a:sym typeface="Cousine"/>
              </a:rPr>
              <a:t>USER NAME</a:t>
            </a:r>
            <a:endParaRPr b="1" dirty="0">
              <a:solidFill>
                <a:schemeClr val="lt1"/>
              </a:solidFill>
              <a:latin typeface="Cousine"/>
              <a:ea typeface="Cousine"/>
              <a:cs typeface="Cousine"/>
              <a:sym typeface="Cousine"/>
            </a:endParaRPr>
          </a:p>
          <a:p>
            <a:pPr marL="0" lvl="0" indent="0" algn="r" rtl="0">
              <a:spcBef>
                <a:spcPts val="600"/>
              </a:spcBef>
              <a:spcAft>
                <a:spcPts val="600"/>
              </a:spcAft>
              <a:buNone/>
            </a:pPr>
            <a:r>
              <a:rPr lang="en-IN" dirty="0" smtClean="0">
                <a:solidFill>
                  <a:schemeClr val="lt1"/>
                </a:solidFill>
                <a:latin typeface="Cousine"/>
                <a:ea typeface="Cousine"/>
                <a:cs typeface="Cousine"/>
                <a:sym typeface="Cousine"/>
              </a:rPr>
              <a:t>Name</a:t>
            </a:r>
            <a:r>
              <a:rPr lang="en" dirty="0" smtClean="0">
                <a:solidFill>
                  <a:schemeClr val="lt1"/>
                </a:solidFill>
                <a:latin typeface="Cousine"/>
                <a:ea typeface="Cousine"/>
                <a:cs typeface="Cousine"/>
                <a:sym typeface="Cousine"/>
              </a:rPr>
              <a:t> of the Respective user Collected before capturing the Image</a:t>
            </a:r>
            <a:endParaRPr dirty="0">
              <a:solidFill>
                <a:schemeClr val="lt1"/>
              </a:solidFill>
              <a:latin typeface="Cousine"/>
              <a:ea typeface="Cousine"/>
              <a:cs typeface="Cousine"/>
              <a:sym typeface="Cousine"/>
            </a:endParaRPr>
          </a:p>
        </p:txBody>
      </p:sp>
      <p:sp>
        <p:nvSpPr>
          <p:cNvPr id="28" name="Google Shape;445;p40"/>
          <p:cNvSpPr/>
          <p:nvPr/>
        </p:nvSpPr>
        <p:spPr>
          <a:xfrm>
            <a:off x="474900" y="3121900"/>
            <a:ext cx="3996900" cy="1584600"/>
          </a:xfrm>
          <a:prstGeom prst="rect">
            <a:avLst/>
          </a:prstGeom>
          <a:solidFill>
            <a:srgbClr val="073763">
              <a:alpha val="1620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lt1"/>
              </a:solidFill>
              <a:latin typeface="Cousine"/>
              <a:ea typeface="Cousine"/>
              <a:cs typeface="Cousine"/>
              <a:sym typeface="Cousine"/>
            </a:endParaRPr>
          </a:p>
          <a:p>
            <a:pPr marL="0" lvl="0" indent="0" algn="l" rtl="0">
              <a:spcBef>
                <a:spcPts val="600"/>
              </a:spcBef>
              <a:spcAft>
                <a:spcPts val="0"/>
              </a:spcAft>
              <a:buClr>
                <a:schemeClr val="dk1"/>
              </a:buClr>
              <a:buSzPts val="1100"/>
              <a:buFont typeface="Arial"/>
              <a:buNone/>
            </a:pPr>
            <a:r>
              <a:rPr lang="en-IN" dirty="0" smtClean="0">
                <a:solidFill>
                  <a:schemeClr val="lt1"/>
                </a:solidFill>
                <a:latin typeface="Cousine"/>
                <a:ea typeface="Cousine"/>
                <a:cs typeface="Cousine"/>
                <a:sym typeface="Cousine"/>
              </a:rPr>
              <a:t>.jpg is the picture format used in our Dataset</a:t>
            </a:r>
            <a:endParaRPr dirty="0">
              <a:solidFill>
                <a:schemeClr val="lt1"/>
              </a:solidFill>
              <a:latin typeface="Cousine"/>
              <a:ea typeface="Cousine"/>
              <a:cs typeface="Cousine"/>
              <a:sym typeface="Cousine"/>
            </a:endParaRPr>
          </a:p>
          <a:p>
            <a:pPr marL="0" lvl="0" indent="0" algn="l" rtl="0">
              <a:spcBef>
                <a:spcPts val="600"/>
              </a:spcBef>
              <a:spcAft>
                <a:spcPts val="600"/>
              </a:spcAft>
              <a:buClr>
                <a:schemeClr val="dk1"/>
              </a:buClr>
              <a:buSzPts val="1100"/>
              <a:buFont typeface="Arial"/>
              <a:buNone/>
            </a:pPr>
            <a:r>
              <a:rPr lang="en-IN" dirty="0" smtClean="0">
                <a:solidFill>
                  <a:schemeClr val="lt1"/>
                </a:solidFill>
                <a:latin typeface="Cousine"/>
                <a:ea typeface="Cousine"/>
                <a:cs typeface="Cousine"/>
                <a:sym typeface="Cousine"/>
              </a:rPr>
              <a:t>FORMAT</a:t>
            </a:r>
            <a:endParaRPr dirty="0">
              <a:solidFill>
                <a:schemeClr val="lt1"/>
              </a:solidFill>
              <a:latin typeface="Cousine"/>
              <a:ea typeface="Cousine"/>
              <a:cs typeface="Cousine"/>
              <a:sym typeface="Cousine"/>
            </a:endParaRPr>
          </a:p>
        </p:txBody>
      </p:sp>
      <p:sp>
        <p:nvSpPr>
          <p:cNvPr id="29" name="Google Shape;446;p40"/>
          <p:cNvSpPr/>
          <p:nvPr/>
        </p:nvSpPr>
        <p:spPr>
          <a:xfrm>
            <a:off x="4637019" y="3121900"/>
            <a:ext cx="3996900" cy="1584600"/>
          </a:xfrm>
          <a:prstGeom prst="rect">
            <a:avLst/>
          </a:prstGeom>
          <a:solidFill>
            <a:srgbClr val="073763">
              <a:alpha val="1620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IN" dirty="0" smtClean="0">
                <a:solidFill>
                  <a:schemeClr val="lt1"/>
                </a:solidFill>
                <a:latin typeface="Cousine"/>
                <a:ea typeface="Cousine"/>
                <a:cs typeface="Cousine"/>
                <a:sym typeface="Cousine"/>
              </a:rPr>
              <a:t>Id of the subject image that would later on be compared with the list in the Pickle File.</a:t>
            </a:r>
            <a:endParaRPr dirty="0">
              <a:solidFill>
                <a:schemeClr val="lt1"/>
              </a:solidFill>
              <a:latin typeface="Cousine"/>
              <a:ea typeface="Cousine"/>
              <a:cs typeface="Cousine"/>
              <a:sym typeface="Cousine"/>
            </a:endParaRPr>
          </a:p>
          <a:p>
            <a:pPr marL="0" lvl="0" indent="0" algn="r" rtl="0">
              <a:spcBef>
                <a:spcPts val="600"/>
              </a:spcBef>
              <a:spcAft>
                <a:spcPts val="600"/>
              </a:spcAft>
              <a:buNone/>
            </a:pPr>
            <a:r>
              <a:rPr lang="en" b="1" dirty="0" smtClean="0">
                <a:solidFill>
                  <a:schemeClr val="lt1"/>
                </a:solidFill>
                <a:latin typeface="Cousine"/>
                <a:ea typeface="Cousine"/>
                <a:cs typeface="Cousine"/>
                <a:sym typeface="Cousine"/>
              </a:rPr>
              <a:t>IMAGE ID</a:t>
            </a:r>
            <a:endParaRPr dirty="0">
              <a:solidFill>
                <a:schemeClr val="lt1"/>
              </a:solidFill>
              <a:latin typeface="Cousine"/>
              <a:ea typeface="Cousine"/>
              <a:cs typeface="Cousine"/>
              <a:sym typeface="Cousine"/>
            </a:endParaRPr>
          </a:p>
        </p:txBody>
      </p:sp>
      <p:sp>
        <p:nvSpPr>
          <p:cNvPr id="30" name="Google Shape;447;p40"/>
          <p:cNvSpPr/>
          <p:nvPr/>
        </p:nvSpPr>
        <p:spPr>
          <a:xfrm>
            <a:off x="3256401" y="1738389"/>
            <a:ext cx="2417100" cy="2417100"/>
          </a:xfrm>
          <a:prstGeom prst="pie">
            <a:avLst>
              <a:gd name="adj1" fmla="val 10788866"/>
              <a:gd name="adj2" fmla="val 16200000"/>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48;p40"/>
          <p:cNvSpPr/>
          <p:nvPr/>
        </p:nvSpPr>
        <p:spPr>
          <a:xfrm rot="5400000">
            <a:off x="3437961" y="1738389"/>
            <a:ext cx="2417100" cy="2417100"/>
          </a:xfrm>
          <a:prstGeom prst="pie">
            <a:avLst>
              <a:gd name="adj1" fmla="val 10788866"/>
              <a:gd name="adj2" fmla="val 16200000"/>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49;p40"/>
          <p:cNvSpPr/>
          <p:nvPr/>
        </p:nvSpPr>
        <p:spPr>
          <a:xfrm rot="10800000">
            <a:off x="3437961" y="1914006"/>
            <a:ext cx="2417100" cy="2417100"/>
          </a:xfrm>
          <a:prstGeom prst="pie">
            <a:avLst>
              <a:gd name="adj1" fmla="val 10788866"/>
              <a:gd name="adj2" fmla="val 16200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0;p40"/>
          <p:cNvSpPr/>
          <p:nvPr/>
        </p:nvSpPr>
        <p:spPr>
          <a:xfrm rot="16200000">
            <a:off x="3256401" y="1914006"/>
            <a:ext cx="2417100" cy="24171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Content Placeholder 10"/>
          <p:cNvPicPr>
            <a:picLocks noGrp="1" noChangeAspect="1"/>
          </p:cNvPicPr>
          <p:nvPr>
            <p:ph sz="half" idx="2"/>
          </p:nvPr>
        </p:nvPicPr>
        <p:blipFill rotWithShape="1">
          <a:blip r:embed="rId3" cstate="print">
            <a:extLst>
              <a:ext uri="{28A0092B-C50C-407E-A947-70E740481C1C}">
                <a14:useLocalDpi xmlns:a14="http://schemas.microsoft.com/office/drawing/2010/main"/>
              </a:ext>
            </a:extLst>
          </a:blip>
          <a:srcRect/>
          <a:stretch/>
        </p:blipFill>
        <p:spPr>
          <a:xfrm>
            <a:off x="6164422" y="303069"/>
            <a:ext cx="664759" cy="912824"/>
          </a:xfrm>
          <a:prstGeom prst="rect">
            <a:avLst/>
          </a:prstGeom>
        </p:spPr>
      </p:pic>
      <p:sp>
        <p:nvSpPr>
          <p:cNvPr id="39" name="Google Shape;116;p17"/>
          <p:cNvSpPr txBox="1">
            <a:spLocks/>
          </p:cNvSpPr>
          <p:nvPr/>
        </p:nvSpPr>
        <p:spPr>
          <a:xfrm>
            <a:off x="-89215" y="358121"/>
            <a:ext cx="6500648" cy="6531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pPr algn="ctr"/>
            <a:r>
              <a:rPr lang="en-IN" sz="3600" b="1" dirty="0" smtClean="0">
                <a:latin typeface="CF Blackboard Personal" pitchFamily="2" charset="0"/>
              </a:rPr>
              <a:t>DATASET BREAKDOWN</a:t>
            </a:r>
            <a:endParaRPr lang="en-IN" sz="3600" b="1" dirty="0">
              <a:latin typeface="CF Blackboard Personal" pitchFamily="2" charset="0"/>
            </a:endParaRPr>
          </a:p>
        </p:txBody>
      </p:sp>
      <p:pic>
        <p:nvPicPr>
          <p:cNvPr id="4" name="Picture 3"/>
          <p:cNvPicPr>
            <a:picLocks noChangeAspect="1"/>
          </p:cNvPicPr>
          <p:nvPr/>
        </p:nvPicPr>
        <p:blipFill>
          <a:blip r:embed="rId4"/>
          <a:stretch>
            <a:fillRect/>
          </a:stretch>
        </p:blipFill>
        <p:spPr>
          <a:xfrm>
            <a:off x="7383568" y="303069"/>
            <a:ext cx="676369" cy="912824"/>
          </a:xfrm>
          <a:prstGeom prst="rect">
            <a:avLst/>
          </a:prstGeom>
        </p:spPr>
      </p:pic>
      <p:pic>
        <p:nvPicPr>
          <p:cNvPr id="3" name="Picture 2"/>
          <p:cNvPicPr>
            <a:picLocks noChangeAspect="1"/>
          </p:cNvPicPr>
          <p:nvPr/>
        </p:nvPicPr>
        <p:blipFill rotWithShape="1">
          <a:blip r:embed="rId5" cstate="screen">
            <a:extLst>
              <a:ext uri="{28A0092B-C50C-407E-A947-70E740481C1C}">
                <a14:useLocalDpi xmlns:a14="http://schemas.microsoft.com/office/drawing/2010/main"/>
              </a:ext>
            </a:extLst>
          </a:blip>
          <a:srcRect r="5799"/>
          <a:stretch/>
        </p:blipFill>
        <p:spPr>
          <a:xfrm>
            <a:off x="6769272" y="303069"/>
            <a:ext cx="646046" cy="912824"/>
          </a:xfrm>
          <a:prstGeom prst="rect">
            <a:avLst/>
          </a:prstGeom>
        </p:spPr>
      </p:pic>
    </p:spTree>
    <p:extLst>
      <p:ext uri="{BB962C8B-B14F-4D97-AF65-F5344CB8AC3E}">
        <p14:creationId xmlns:p14="http://schemas.microsoft.com/office/powerpoint/2010/main" val="29592790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1000"/>
                                        <p:tgtEl>
                                          <p:spTgt spid="26"/>
                                        </p:tgtEl>
                                      </p:cBhvr>
                                    </p:animEffect>
                                    <p:anim calcmode="lin" valueType="num">
                                      <p:cBhvr>
                                        <p:cTn id="31" dur="1000" fill="hold"/>
                                        <p:tgtEl>
                                          <p:spTgt spid="26"/>
                                        </p:tgtEl>
                                        <p:attrNameLst>
                                          <p:attrName>ppt_x</p:attrName>
                                        </p:attrNameLst>
                                      </p:cBhvr>
                                      <p:tavLst>
                                        <p:tav tm="0">
                                          <p:val>
                                            <p:strVal val="#ppt_x"/>
                                          </p:val>
                                        </p:tav>
                                        <p:tav tm="100000">
                                          <p:val>
                                            <p:strVal val="#ppt_x"/>
                                          </p:val>
                                        </p:tav>
                                      </p:tavLst>
                                    </p:anim>
                                    <p:anim calcmode="lin" valueType="num">
                                      <p:cBhvr>
                                        <p:cTn id="32"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down)">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down)">
                                      <p:cBhvr>
                                        <p:cTn id="6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animBg="1"/>
      <p:bldP spid="31" grpId="0" animBg="1"/>
      <p:bldP spid="32" grpId="0" animBg="1"/>
      <p:bldP spid="33" grpId="0" animBg="1"/>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idx="4294967295"/>
          </p:nvPr>
        </p:nvSpPr>
        <p:spPr>
          <a:xfrm>
            <a:off x="750756" y="3397847"/>
            <a:ext cx="8068123" cy="78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b="1" dirty="0" smtClean="0">
                <a:latin typeface="CF Blackboard Personal" pitchFamily="2" charset="0"/>
              </a:rPr>
              <a:t>OBSERVATIONS </a:t>
            </a:r>
            <a:r>
              <a:rPr lang="en" sz="6600" b="1" dirty="0" smtClean="0">
                <a:latin typeface="CabinSketch" panose="020B0803050202020004" pitchFamily="34" charset="0"/>
              </a:rPr>
              <a:t>!!</a:t>
            </a:r>
            <a:endParaRPr sz="4800" b="1" dirty="0">
              <a:latin typeface="CabinSketch" panose="020B0803050202020004" pitchFamily="34" charset="0"/>
            </a:endParaRPr>
          </a:p>
        </p:txBody>
      </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pic>
        <p:nvPicPr>
          <p:cNvPr id="19" name="Picture 18"/>
          <p:cNvPicPr/>
          <p:nvPr/>
        </p:nvPicPr>
        <p:blipFill rotWithShape="1">
          <a:blip r:embed="rId3" cstate="print">
            <a:extLst>
              <a:ext uri="{28A0092B-C50C-407E-A947-70E740481C1C}">
                <a14:useLocalDpi xmlns:a14="http://schemas.microsoft.com/office/drawing/2010/main" val="0"/>
              </a:ext>
            </a:extLst>
          </a:blip>
          <a:srcRect l="18988" t="11111"/>
          <a:stretch/>
        </p:blipFill>
        <p:spPr bwMode="auto">
          <a:xfrm>
            <a:off x="401434" y="1113846"/>
            <a:ext cx="2438400" cy="2255520"/>
          </a:xfrm>
          <a:prstGeom prst="rect">
            <a:avLst/>
          </a:prstGeom>
          <a:ln>
            <a:noFill/>
          </a:ln>
          <a:extLst>
            <a:ext uri="{53640926-AAD7-44D8-BBD7-CCE9431645EC}">
              <a14:shadowObscured xmlns:a14="http://schemas.microsoft.com/office/drawing/2010/main"/>
            </a:ext>
          </a:extLst>
        </p:spPr>
      </p:pic>
      <p:pic>
        <p:nvPicPr>
          <p:cNvPr id="20" name="Picture 19"/>
          <p:cNvPicPr/>
          <p:nvPr/>
        </p:nvPicPr>
        <p:blipFill rotWithShape="1">
          <a:blip r:embed="rId4" cstate="print">
            <a:extLst>
              <a:ext uri="{28A0092B-C50C-407E-A947-70E740481C1C}">
                <a14:useLocalDpi xmlns:a14="http://schemas.microsoft.com/office/drawing/2010/main" val="0"/>
              </a:ext>
            </a:extLst>
          </a:blip>
          <a:srcRect t="14908"/>
          <a:stretch/>
        </p:blipFill>
        <p:spPr bwMode="auto">
          <a:xfrm>
            <a:off x="3082603" y="1092221"/>
            <a:ext cx="2644140" cy="2305626"/>
          </a:xfrm>
          <a:prstGeom prst="rect">
            <a:avLst/>
          </a:prstGeom>
          <a:ln>
            <a:noFill/>
          </a:ln>
          <a:extLst>
            <a:ext uri="{53640926-AAD7-44D8-BBD7-CCE9431645EC}">
              <a14:shadowObscured xmlns:a14="http://schemas.microsoft.com/office/drawing/2010/main"/>
            </a:ext>
          </a:extLst>
        </p:spPr>
      </p:pic>
      <p:pic>
        <p:nvPicPr>
          <p:cNvPr id="21" name="Picture 20" descr="C:\Users\Amaan Lone\Desktop\Observation Outputs\Smart Phone Camera\500 Pictures\Group Picture.jpg"/>
          <p:cNvPicPr/>
          <p:nvPr/>
        </p:nvPicPr>
        <p:blipFill rotWithShape="1">
          <a:blip r:embed="rId5" cstate="print">
            <a:extLst>
              <a:ext uri="{28A0092B-C50C-407E-A947-70E740481C1C}">
                <a14:useLocalDpi xmlns:a14="http://schemas.microsoft.com/office/drawing/2010/main" val="0"/>
              </a:ext>
            </a:extLst>
          </a:blip>
          <a:srcRect l="9739" t="30620" r="6907"/>
          <a:stretch/>
        </p:blipFill>
        <p:spPr bwMode="auto">
          <a:xfrm>
            <a:off x="6149928" y="1113846"/>
            <a:ext cx="2603779" cy="22555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514115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anim calcmode="lin" valueType="num">
                                      <p:cBhvr>
                                        <p:cTn id="8" dur="1000" fill="hold"/>
                                        <p:tgtEl>
                                          <p:spTgt spid="116"/>
                                        </p:tgtEl>
                                        <p:attrNameLst>
                                          <p:attrName>ppt_x</p:attrName>
                                        </p:attrNameLst>
                                      </p:cBhvr>
                                      <p:tavLst>
                                        <p:tav tm="0">
                                          <p:val>
                                            <p:strVal val="#ppt_x"/>
                                          </p:val>
                                        </p:tav>
                                        <p:tav tm="100000">
                                          <p:val>
                                            <p:strVal val="#ppt_x"/>
                                          </p:val>
                                        </p:tav>
                                      </p:tavLst>
                                    </p:anim>
                                    <p:anim calcmode="lin" valueType="num">
                                      <p:cBhvr>
                                        <p:cTn id="9" dur="1000" fill="hold"/>
                                        <p:tgtEl>
                                          <p:spTgt spid="1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lgn="just"/>
            <a:r>
              <a:rPr lang="en-IN" sz="2400" b="1" dirty="0" smtClean="0"/>
              <a:t>Laptop </a:t>
            </a:r>
            <a:r>
              <a:rPr lang="en-IN" sz="2400" b="1" dirty="0"/>
              <a:t>Camera 	</a:t>
            </a:r>
            <a:r>
              <a:rPr lang="en-IN" sz="2400" b="1" dirty="0" smtClean="0"/>
              <a:t>(0.92 </a:t>
            </a:r>
            <a:r>
              <a:rPr lang="en-IN" sz="2400" b="1" dirty="0"/>
              <a:t>MP	</a:t>
            </a:r>
            <a:r>
              <a:rPr lang="en-IN" sz="2400" b="1" dirty="0" smtClean="0"/>
              <a:t>1280×720)</a:t>
            </a:r>
            <a:endParaRPr sz="2400" b="1" dirty="0"/>
          </a:p>
        </p:txBody>
      </p:sp>
      <p:graphicFrame>
        <p:nvGraphicFramePr>
          <p:cNvPr id="183" name="Google Shape;183;p23"/>
          <p:cNvGraphicFramePr/>
          <p:nvPr>
            <p:extLst>
              <p:ext uri="{D42A27DB-BD31-4B8C-83A1-F6EECF244321}">
                <p14:modId xmlns:p14="http://schemas.microsoft.com/office/powerpoint/2010/main" val="2245105590"/>
              </p:ext>
            </p:extLst>
          </p:nvPr>
        </p:nvGraphicFramePr>
        <p:xfrm>
          <a:off x="518800" y="1470456"/>
          <a:ext cx="8122600" cy="3158090"/>
        </p:xfrm>
        <a:graphic>
          <a:graphicData uri="http://schemas.openxmlformats.org/drawingml/2006/table">
            <a:tbl>
              <a:tblPr>
                <a:noFill/>
                <a:tableStyleId>{FC55EEA4-988B-492D-99E5-9B07CBB69424}</a:tableStyleId>
              </a:tblPr>
              <a:tblGrid>
                <a:gridCol w="2030650"/>
                <a:gridCol w="2030650"/>
                <a:gridCol w="2030650"/>
                <a:gridCol w="2030650"/>
              </a:tblGrid>
              <a:tr h="579975">
                <a:tc>
                  <a:txBody>
                    <a:bodyPr/>
                    <a:lstStyle/>
                    <a:p>
                      <a:pPr marL="0" lvl="0" indent="0" algn="just" rtl="0">
                        <a:spcBef>
                          <a:spcPts val="0"/>
                        </a:spcBef>
                        <a:spcAft>
                          <a:spcPts val="0"/>
                        </a:spcAft>
                        <a:buNone/>
                      </a:pPr>
                      <a:r>
                        <a:rPr lang="en-IN" sz="1100" b="1" dirty="0" smtClean="0">
                          <a:solidFill>
                            <a:srgbClr val="FFFFFF"/>
                          </a:solidFill>
                          <a:latin typeface="Cousine"/>
                          <a:ea typeface="Cousine"/>
                          <a:cs typeface="Cousine"/>
                          <a:sym typeface="Cousine"/>
                        </a:rPr>
                        <a:t>S</a:t>
                      </a:r>
                      <a:r>
                        <a:rPr lang="en-IN" sz="1100" b="1" baseline="0" dirty="0" smtClean="0">
                          <a:solidFill>
                            <a:srgbClr val="FFFFFF"/>
                          </a:solidFill>
                          <a:latin typeface="Cousine"/>
                          <a:ea typeface="Cousine"/>
                          <a:cs typeface="Cousine"/>
                          <a:sym typeface="Cousine"/>
                        </a:rPr>
                        <a:t>erial Number</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100" b="1" dirty="0" smtClean="0">
                          <a:solidFill>
                            <a:srgbClr val="FFFFFF"/>
                          </a:solidFill>
                          <a:latin typeface="Cousine"/>
                          <a:ea typeface="Cousine"/>
                          <a:cs typeface="Cousine"/>
                          <a:sym typeface="Cousine"/>
                        </a:rPr>
                        <a:t>Number</a:t>
                      </a:r>
                      <a:r>
                        <a:rPr lang="en" sz="1100" b="1" baseline="0" dirty="0" smtClean="0">
                          <a:solidFill>
                            <a:srgbClr val="FFFFFF"/>
                          </a:solidFill>
                          <a:latin typeface="Cousine"/>
                          <a:ea typeface="Cousine"/>
                          <a:cs typeface="Cousine"/>
                          <a:sym typeface="Cousine"/>
                        </a:rPr>
                        <a:t> of Images</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 sz="1100" b="1" dirty="0" smtClean="0">
                          <a:solidFill>
                            <a:srgbClr val="FFFFFF"/>
                          </a:solidFill>
                          <a:latin typeface="Cousine"/>
                          <a:ea typeface="Cousine"/>
                          <a:cs typeface="Cousine"/>
                          <a:sym typeface="Cousine"/>
                        </a:rPr>
                        <a:t>Confidence</a:t>
                      </a:r>
                      <a:r>
                        <a:rPr lang="en" sz="1100" b="1" baseline="0" dirty="0" smtClean="0">
                          <a:solidFill>
                            <a:srgbClr val="FFFFFF"/>
                          </a:solidFill>
                          <a:latin typeface="Cousine"/>
                          <a:ea typeface="Cousine"/>
                          <a:cs typeface="Cousine"/>
                          <a:sym typeface="Cousine"/>
                        </a:rPr>
                        <a:t> </a:t>
                      </a:r>
                      <a:r>
                        <a:rPr lang="en" sz="1100" b="1" dirty="0" smtClean="0">
                          <a:solidFill>
                            <a:srgbClr val="FFFFFF"/>
                          </a:solidFill>
                          <a:latin typeface="Cousine"/>
                          <a:ea typeface="Cousine"/>
                          <a:cs typeface="Cousine"/>
                          <a:sym typeface="Cousine"/>
                        </a:rPr>
                        <a:t>Obtained</a:t>
                      </a:r>
                    </a:p>
                    <a:p>
                      <a:pPr marL="0" lvl="0" indent="0" algn="just" rtl="0">
                        <a:spcBef>
                          <a:spcPts val="0"/>
                        </a:spcBef>
                        <a:spcAft>
                          <a:spcPts val="0"/>
                        </a:spcAft>
                        <a:buNone/>
                      </a:pPr>
                      <a:r>
                        <a:rPr lang="en" sz="1100" b="1" dirty="0" smtClean="0">
                          <a:solidFill>
                            <a:srgbClr val="FFFFFF"/>
                          </a:solidFill>
                          <a:latin typeface="Cousine"/>
                          <a:ea typeface="Cousine"/>
                          <a:cs typeface="Cousine"/>
                          <a:sym typeface="Cousine"/>
                        </a:rPr>
                        <a:t>(Single Person)</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US" sz="1100" b="1" dirty="0" smtClean="0">
                          <a:solidFill>
                            <a:srgbClr val="FFFFFF"/>
                          </a:solidFill>
                          <a:latin typeface="Cousine"/>
                          <a:ea typeface="Cousine"/>
                          <a:cs typeface="Cousine"/>
                          <a:sym typeface="Cousine"/>
                        </a:rPr>
                        <a:t>Confidence</a:t>
                      </a:r>
                      <a:r>
                        <a:rPr lang="en-US" sz="1100" b="1" baseline="0" dirty="0" smtClean="0">
                          <a:solidFill>
                            <a:srgbClr val="FFFFFF"/>
                          </a:solidFill>
                          <a:latin typeface="Cousine"/>
                          <a:ea typeface="Cousine"/>
                          <a:cs typeface="Cousine"/>
                          <a:sym typeface="Cousine"/>
                        </a:rPr>
                        <a:t> Obtained</a:t>
                      </a:r>
                    </a:p>
                    <a:p>
                      <a:pPr marL="0" lvl="0" indent="0" algn="just" rtl="0">
                        <a:spcBef>
                          <a:spcPts val="0"/>
                        </a:spcBef>
                        <a:spcAft>
                          <a:spcPts val="0"/>
                        </a:spcAft>
                        <a:buNone/>
                      </a:pPr>
                      <a:r>
                        <a:rPr lang="en-US" sz="1100" b="1" baseline="0" dirty="0" smtClean="0">
                          <a:solidFill>
                            <a:srgbClr val="FFFFFF"/>
                          </a:solidFill>
                          <a:latin typeface="Cousine"/>
                          <a:ea typeface="Cousine"/>
                          <a:cs typeface="Cousine"/>
                          <a:sym typeface="Cousine"/>
                        </a:rPr>
                        <a:t>(Multiple Subjects)</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just" rtl="0">
                        <a:spcBef>
                          <a:spcPts val="0"/>
                        </a:spcBef>
                        <a:spcAft>
                          <a:spcPts val="0"/>
                        </a:spcAft>
                        <a:buNone/>
                      </a:pPr>
                      <a:r>
                        <a:rPr lang="en-IN" sz="1800" b="1" i="0" u="none" strike="noStrike" cap="none" dirty="0" smtClean="0">
                          <a:solidFill>
                            <a:srgbClr val="FFFFFF"/>
                          </a:solidFill>
                          <a:latin typeface="Cousine"/>
                          <a:ea typeface="Cousine"/>
                          <a:cs typeface="Cousine"/>
                          <a:sym typeface="Cousine"/>
                        </a:rPr>
                        <a:t>1</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dirty="0">
                          <a:solidFill>
                            <a:srgbClr val="FFFFFF"/>
                          </a:solidFill>
                          <a:latin typeface="Cousine"/>
                          <a:ea typeface="Cousine"/>
                          <a:cs typeface="Cousine"/>
                          <a:sym typeface="Cousine"/>
                        </a:rPr>
                        <a:t>10</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 sz="1800" b="1" dirty="0" smtClean="0">
                          <a:solidFill>
                            <a:srgbClr val="FFFFFF"/>
                          </a:solidFill>
                          <a:latin typeface="Cousine"/>
                          <a:ea typeface="Cousine"/>
                          <a:cs typeface="Cousine"/>
                          <a:sym typeface="Cousine"/>
                        </a:rPr>
                        <a:t>30% </a:t>
                      </a:r>
                      <a:r>
                        <a:rPr lang="en" sz="1800" b="1" baseline="0" dirty="0" smtClean="0">
                          <a:solidFill>
                            <a:srgbClr val="FFFFFF"/>
                          </a:solidFill>
                          <a:latin typeface="Cousine"/>
                          <a:ea typeface="Cousine"/>
                          <a:cs typeface="Cousine"/>
                          <a:sym typeface="Cousine"/>
                        </a:rPr>
                        <a:t>- </a:t>
                      </a:r>
                      <a:r>
                        <a:rPr lang="en" sz="1800" b="1" dirty="0" smtClean="0">
                          <a:solidFill>
                            <a:srgbClr val="FFFFFF"/>
                          </a:solidFill>
                          <a:latin typeface="Cousine"/>
                          <a:ea typeface="Cousine"/>
                          <a:cs typeface="Cousine"/>
                          <a:sym typeface="Cousine"/>
                        </a:rPr>
                        <a:t>34%</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US" sz="1800" b="1" dirty="0" smtClean="0">
                          <a:solidFill>
                            <a:srgbClr val="FFFFFF"/>
                          </a:solidFill>
                          <a:latin typeface="Cousine"/>
                          <a:ea typeface="Cousine"/>
                          <a:cs typeface="Cousine"/>
                          <a:sym typeface="Cousine"/>
                        </a:rPr>
                        <a:t>&lt;30%</a:t>
                      </a:r>
                      <a:r>
                        <a:rPr lang="en-US" sz="1800" b="1" baseline="0" dirty="0" smtClean="0">
                          <a:solidFill>
                            <a:srgbClr val="FFFFFF"/>
                          </a:solidFill>
                          <a:latin typeface="Cousine"/>
                          <a:ea typeface="Cousine"/>
                          <a:cs typeface="Cousine"/>
                          <a:sym typeface="Cousine"/>
                        </a:rPr>
                        <a:t> </a:t>
                      </a:r>
                    </a:p>
                    <a:p>
                      <a:pPr marL="0" lvl="0" indent="0" algn="just" rtl="0">
                        <a:spcBef>
                          <a:spcPts val="0"/>
                        </a:spcBef>
                        <a:spcAft>
                          <a:spcPts val="0"/>
                        </a:spcAft>
                        <a:buNone/>
                      </a:pPr>
                      <a:r>
                        <a:rPr lang="en-US" sz="1400" b="1" baseline="0" dirty="0" smtClean="0">
                          <a:solidFill>
                            <a:srgbClr val="FFFFFF"/>
                          </a:solidFill>
                          <a:latin typeface="Cousine"/>
                          <a:ea typeface="Cousine"/>
                          <a:cs typeface="Cousine"/>
                          <a:sym typeface="Cousine"/>
                        </a:rPr>
                        <a:t>(Incorrect Results)</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just" rtl="0">
                        <a:spcBef>
                          <a:spcPts val="0"/>
                        </a:spcBef>
                        <a:spcAft>
                          <a:spcPts val="0"/>
                        </a:spcAft>
                        <a:buNone/>
                      </a:pPr>
                      <a:r>
                        <a:rPr lang="en" sz="1800" b="1" i="0" u="none" strike="noStrike" cap="none" dirty="0" smtClean="0">
                          <a:solidFill>
                            <a:srgbClr val="FFFFFF"/>
                          </a:solidFill>
                          <a:latin typeface="Cousine"/>
                          <a:ea typeface="Cousine"/>
                          <a:cs typeface="Cousine"/>
                          <a:sym typeface="Cousine"/>
                        </a:rPr>
                        <a:t>2</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dirty="0" smtClean="0">
                          <a:solidFill>
                            <a:srgbClr val="FFFFFF"/>
                          </a:solidFill>
                          <a:latin typeface="Cousine"/>
                          <a:ea typeface="Cousine"/>
                          <a:cs typeface="Cousine"/>
                          <a:sym typeface="Cousine"/>
                        </a:rPr>
                        <a:t>50</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US" sz="1800" b="1" dirty="0" smtClean="0">
                          <a:solidFill>
                            <a:srgbClr val="FFFFFF"/>
                          </a:solidFill>
                          <a:latin typeface="Cousine"/>
                          <a:ea typeface="Cousine"/>
                          <a:cs typeface="Cousine"/>
                          <a:sym typeface="Cousine"/>
                        </a:rPr>
                        <a:t>55%</a:t>
                      </a:r>
                      <a:r>
                        <a:rPr lang="en-US" sz="1800" b="1" baseline="0" dirty="0" smtClean="0">
                          <a:solidFill>
                            <a:srgbClr val="FFFFFF"/>
                          </a:solidFill>
                          <a:latin typeface="Cousine"/>
                          <a:ea typeface="Cousine"/>
                          <a:cs typeface="Cousine"/>
                          <a:sym typeface="Cousine"/>
                        </a:rPr>
                        <a:t> - 58%</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US" sz="1800" b="1" dirty="0" smtClean="0">
                          <a:solidFill>
                            <a:srgbClr val="FFFFFF"/>
                          </a:solidFill>
                          <a:latin typeface="Cousine"/>
                          <a:ea typeface="Cousine"/>
                          <a:cs typeface="Cousine"/>
                          <a:sym typeface="Cousine"/>
                        </a:rPr>
                        <a:t>&lt;55%</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just" rtl="0">
                        <a:spcBef>
                          <a:spcPts val="0"/>
                        </a:spcBef>
                        <a:spcAft>
                          <a:spcPts val="0"/>
                        </a:spcAft>
                        <a:buNone/>
                      </a:pPr>
                      <a:r>
                        <a:rPr lang="en" sz="1800" b="1" i="0" u="none" strike="noStrike" cap="none" dirty="0" smtClean="0">
                          <a:solidFill>
                            <a:srgbClr val="FFFFFF"/>
                          </a:solidFill>
                          <a:latin typeface="Cousine"/>
                          <a:ea typeface="Cousine"/>
                          <a:cs typeface="Cousine"/>
                          <a:sym typeface="Cousine"/>
                        </a:rPr>
                        <a:t>3</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i="0" u="none" strike="noStrike" cap="none" dirty="0" smtClean="0">
                          <a:solidFill>
                            <a:srgbClr val="FFFFFF"/>
                          </a:solidFill>
                          <a:latin typeface="Cousine"/>
                          <a:ea typeface="Cousine"/>
                          <a:cs typeface="Cousine"/>
                          <a:sym typeface="Cousine"/>
                        </a:rPr>
                        <a:t>100</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 sz="1800" b="1" dirty="0" smtClean="0">
                          <a:solidFill>
                            <a:srgbClr val="FFFFFF"/>
                          </a:solidFill>
                          <a:latin typeface="Cousine"/>
                          <a:ea typeface="Cousine"/>
                          <a:cs typeface="Cousine"/>
                          <a:sym typeface="Cousine"/>
                        </a:rPr>
                        <a:t>60%</a:t>
                      </a:r>
                      <a:r>
                        <a:rPr lang="en" sz="1800" b="1" baseline="0" dirty="0" smtClean="0">
                          <a:solidFill>
                            <a:srgbClr val="FFFFFF"/>
                          </a:solidFill>
                          <a:latin typeface="Cousine"/>
                          <a:ea typeface="Cousine"/>
                          <a:cs typeface="Cousine"/>
                          <a:sym typeface="Cousine"/>
                        </a:rPr>
                        <a:t> - 63%</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dirty="0" smtClean="0">
                          <a:solidFill>
                            <a:srgbClr val="FFFFFF"/>
                          </a:solidFill>
                          <a:latin typeface="Cousine"/>
                          <a:ea typeface="Cousine"/>
                          <a:cs typeface="Cousine"/>
                          <a:sym typeface="Cousine"/>
                        </a:rPr>
                        <a:t>&lt;57%</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just" rtl="0">
                        <a:spcBef>
                          <a:spcPts val="0"/>
                        </a:spcBef>
                        <a:spcAft>
                          <a:spcPts val="0"/>
                        </a:spcAft>
                        <a:buNone/>
                      </a:pPr>
                      <a:r>
                        <a:rPr lang="en-US" sz="1800" b="1" i="0" u="none" strike="noStrike" cap="none" dirty="0" smtClean="0">
                          <a:solidFill>
                            <a:srgbClr val="FFFFFF"/>
                          </a:solidFill>
                          <a:latin typeface="Cousine"/>
                          <a:ea typeface="Cousine"/>
                          <a:cs typeface="Cousine"/>
                          <a:sym typeface="Cousine"/>
                        </a:rPr>
                        <a:t>4</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just" rtl="0">
                        <a:spcBef>
                          <a:spcPts val="0"/>
                        </a:spcBef>
                        <a:spcAft>
                          <a:spcPts val="0"/>
                        </a:spcAft>
                        <a:buNone/>
                      </a:pPr>
                      <a:r>
                        <a:rPr lang="en-US" sz="1800" b="1" i="0" u="none" strike="noStrike" cap="none" dirty="0" smtClean="0">
                          <a:solidFill>
                            <a:srgbClr val="FFFFFF"/>
                          </a:solidFill>
                          <a:latin typeface="Cousine"/>
                          <a:ea typeface="Cousine"/>
                          <a:cs typeface="Cousine"/>
                          <a:sym typeface="Cousine"/>
                        </a:rPr>
                        <a:t>500</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US" sz="1800" b="1" dirty="0" smtClean="0">
                          <a:solidFill>
                            <a:srgbClr val="FFFFFF"/>
                          </a:solidFill>
                          <a:latin typeface="Cousine"/>
                          <a:ea typeface="Cousine"/>
                          <a:cs typeface="Cousine"/>
                          <a:sym typeface="Cousine"/>
                        </a:rPr>
                        <a:t>≈64%</a:t>
                      </a:r>
                      <a:endParaRPr sz="18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just" rtl="0">
                        <a:spcBef>
                          <a:spcPts val="0"/>
                        </a:spcBef>
                        <a:spcAft>
                          <a:spcPts val="0"/>
                        </a:spcAft>
                        <a:buNone/>
                      </a:pPr>
                      <a:r>
                        <a:rPr lang="en-US" sz="1800" b="1" dirty="0" smtClean="0">
                          <a:solidFill>
                            <a:srgbClr val="FFFFFF"/>
                          </a:solidFill>
                          <a:latin typeface="Cousine"/>
                          <a:ea typeface="Cousine"/>
                          <a:cs typeface="Cousine"/>
                          <a:sym typeface="Cousine"/>
                        </a:rPr>
                        <a:t>&lt;61%</a:t>
                      </a:r>
                      <a:endParaRPr sz="18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solidFill>
                      <a:srgbClr val="FFFFFF">
                        <a:alpha val="14620"/>
                      </a:srgbClr>
                    </a:solidFill>
                  </a:tcPr>
                </a:tc>
              </a:tr>
            </a:tbl>
          </a:graphicData>
        </a:graphic>
      </p:graphicFrame>
      <p:sp>
        <p:nvSpPr>
          <p:cNvPr id="184" name="Google Shape;184;p2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744335914"/>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b="1" dirty="0" smtClean="0"/>
              <a:t>Observations(Laptop Camera)</a:t>
            </a:r>
            <a:endParaRPr lang="en-IN" sz="2800" b="1" dirty="0"/>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7" name="Content Placeholder 6" descr="C:\Users\Amaan Lone\Downloads\WhatsApp Image 2023-01-28 at 12.02.55 AM.jpeg"/>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348095" y="1621819"/>
            <a:ext cx="2140527" cy="2730731"/>
          </a:xfrm>
          <a:prstGeom prst="rect">
            <a:avLst/>
          </a:prstGeom>
          <a:noFill/>
          <a:ln>
            <a:noFill/>
          </a:ln>
        </p:spPr>
      </p:pic>
      <p:pic>
        <p:nvPicPr>
          <p:cNvPr id="8" name="Content Placeholder 7" descr="C:\Users\Amaan Lone\Downloads\WhatsApp Image 2023-01-28 at 12.09.35 AM.jpeg"/>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291003" y="1625975"/>
            <a:ext cx="2140527" cy="2726575"/>
          </a:xfrm>
          <a:prstGeom prst="rect">
            <a:avLst/>
          </a:prstGeom>
          <a:noFill/>
          <a:ln>
            <a:noFill/>
          </a:ln>
        </p:spPr>
      </p:pic>
      <p:pic>
        <p:nvPicPr>
          <p:cNvPr id="10" name="Picture 9" descr="C:\Users\Amaan Lone\Desktop\Observation Outputs\Laptop Camera\10 Pictures\Group Picture (30-45 Accuracy plus Wrong Result on Ayaan).jpg"/>
          <p:cNvPicPr/>
          <p:nvPr/>
        </p:nvPicPr>
        <p:blipFill rotWithShape="1">
          <a:blip r:embed="rId4" cstate="print">
            <a:extLst>
              <a:ext uri="{28A0092B-C50C-407E-A947-70E740481C1C}">
                <a14:useLocalDpi xmlns:a14="http://schemas.microsoft.com/office/drawing/2010/main" val="0"/>
              </a:ext>
            </a:extLst>
          </a:blip>
          <a:srcRect l="10676" t="30201" r="12710" b="9906"/>
          <a:stretch/>
        </p:blipFill>
        <p:spPr bwMode="auto">
          <a:xfrm>
            <a:off x="2796539" y="1621817"/>
            <a:ext cx="3121376" cy="273073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2721349"/>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r>
              <a:rPr lang="en-IN" sz="2800" b="1" dirty="0" smtClean="0"/>
              <a:t>Smart Phone Camera</a:t>
            </a:r>
            <a:endParaRPr sz="2800" b="1" dirty="0"/>
          </a:p>
        </p:txBody>
      </p:sp>
      <p:graphicFrame>
        <p:nvGraphicFramePr>
          <p:cNvPr id="183" name="Google Shape;183;p23"/>
          <p:cNvGraphicFramePr/>
          <p:nvPr>
            <p:extLst>
              <p:ext uri="{D42A27DB-BD31-4B8C-83A1-F6EECF244321}">
                <p14:modId xmlns:p14="http://schemas.microsoft.com/office/powerpoint/2010/main" val="1335917230"/>
              </p:ext>
            </p:extLst>
          </p:nvPr>
        </p:nvGraphicFramePr>
        <p:xfrm>
          <a:off x="518800" y="1470456"/>
          <a:ext cx="8122600" cy="2899875"/>
        </p:xfrm>
        <a:graphic>
          <a:graphicData uri="http://schemas.openxmlformats.org/drawingml/2006/table">
            <a:tbl>
              <a:tblPr>
                <a:noFill/>
                <a:tableStyleId>{FC55EEA4-988B-492D-99E5-9B07CBB69424}</a:tableStyleId>
              </a:tblPr>
              <a:tblGrid>
                <a:gridCol w="2030650"/>
                <a:gridCol w="2030650"/>
                <a:gridCol w="2030650"/>
                <a:gridCol w="2030650"/>
              </a:tblGrid>
              <a:tr h="579975">
                <a:tc>
                  <a:txBody>
                    <a:bodyPr/>
                    <a:lstStyle/>
                    <a:p>
                      <a:pPr marL="0" lvl="0" indent="0" algn="just" rtl="0">
                        <a:spcBef>
                          <a:spcPts val="0"/>
                        </a:spcBef>
                        <a:spcAft>
                          <a:spcPts val="0"/>
                        </a:spcAft>
                        <a:buNone/>
                      </a:pPr>
                      <a:r>
                        <a:rPr lang="en-IN" sz="1100" b="1" dirty="0" smtClean="0">
                          <a:solidFill>
                            <a:srgbClr val="FFFFFF"/>
                          </a:solidFill>
                          <a:latin typeface="Cousine"/>
                          <a:ea typeface="Cousine"/>
                          <a:cs typeface="Cousine"/>
                          <a:sym typeface="Cousine"/>
                        </a:rPr>
                        <a:t>S</a:t>
                      </a:r>
                      <a:r>
                        <a:rPr lang="en-IN" sz="1100" b="1" baseline="0" dirty="0" smtClean="0">
                          <a:solidFill>
                            <a:srgbClr val="FFFFFF"/>
                          </a:solidFill>
                          <a:latin typeface="Cousine"/>
                          <a:ea typeface="Cousine"/>
                          <a:cs typeface="Cousine"/>
                          <a:sym typeface="Cousine"/>
                        </a:rPr>
                        <a:t>erial Number</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100" b="1" dirty="0" smtClean="0">
                          <a:solidFill>
                            <a:srgbClr val="FFFFFF"/>
                          </a:solidFill>
                          <a:latin typeface="Cousine"/>
                          <a:ea typeface="Cousine"/>
                          <a:cs typeface="Cousine"/>
                          <a:sym typeface="Cousine"/>
                        </a:rPr>
                        <a:t>Number</a:t>
                      </a:r>
                      <a:r>
                        <a:rPr lang="en" sz="1100" b="1" baseline="0" dirty="0" smtClean="0">
                          <a:solidFill>
                            <a:srgbClr val="FFFFFF"/>
                          </a:solidFill>
                          <a:latin typeface="Cousine"/>
                          <a:ea typeface="Cousine"/>
                          <a:cs typeface="Cousine"/>
                          <a:sym typeface="Cousine"/>
                        </a:rPr>
                        <a:t> of Images</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 sz="1100" b="1" dirty="0" smtClean="0">
                          <a:solidFill>
                            <a:srgbClr val="FFFFFF"/>
                          </a:solidFill>
                          <a:latin typeface="Cousine"/>
                          <a:ea typeface="Cousine"/>
                          <a:cs typeface="Cousine"/>
                          <a:sym typeface="Cousine"/>
                        </a:rPr>
                        <a:t>Confidence</a:t>
                      </a:r>
                      <a:r>
                        <a:rPr lang="en" sz="1100" b="1" baseline="0" dirty="0" smtClean="0">
                          <a:solidFill>
                            <a:srgbClr val="FFFFFF"/>
                          </a:solidFill>
                          <a:latin typeface="Cousine"/>
                          <a:ea typeface="Cousine"/>
                          <a:cs typeface="Cousine"/>
                          <a:sym typeface="Cousine"/>
                        </a:rPr>
                        <a:t> </a:t>
                      </a:r>
                      <a:r>
                        <a:rPr lang="en" sz="1100" b="1" dirty="0" smtClean="0">
                          <a:solidFill>
                            <a:srgbClr val="FFFFFF"/>
                          </a:solidFill>
                          <a:latin typeface="Cousine"/>
                          <a:ea typeface="Cousine"/>
                          <a:cs typeface="Cousine"/>
                          <a:sym typeface="Cousine"/>
                        </a:rPr>
                        <a:t>Obtained</a:t>
                      </a:r>
                    </a:p>
                    <a:p>
                      <a:pPr marL="0" lvl="0" indent="0" algn="just" rtl="0">
                        <a:spcBef>
                          <a:spcPts val="0"/>
                        </a:spcBef>
                        <a:spcAft>
                          <a:spcPts val="0"/>
                        </a:spcAft>
                        <a:buNone/>
                      </a:pPr>
                      <a:r>
                        <a:rPr lang="en" sz="1100" b="1" dirty="0" smtClean="0">
                          <a:solidFill>
                            <a:srgbClr val="FFFFFF"/>
                          </a:solidFill>
                          <a:latin typeface="Cousine"/>
                          <a:ea typeface="Cousine"/>
                          <a:cs typeface="Cousine"/>
                          <a:sym typeface="Cousine"/>
                        </a:rPr>
                        <a:t>(Single Person)</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US" sz="1100" b="1" dirty="0" smtClean="0">
                          <a:solidFill>
                            <a:srgbClr val="FFFFFF"/>
                          </a:solidFill>
                          <a:latin typeface="Cousine"/>
                          <a:ea typeface="Cousine"/>
                          <a:cs typeface="Cousine"/>
                          <a:sym typeface="Cousine"/>
                        </a:rPr>
                        <a:t>Confidence</a:t>
                      </a:r>
                      <a:r>
                        <a:rPr lang="en-US" sz="1100" b="1" baseline="0" dirty="0" smtClean="0">
                          <a:solidFill>
                            <a:srgbClr val="FFFFFF"/>
                          </a:solidFill>
                          <a:latin typeface="Cousine"/>
                          <a:ea typeface="Cousine"/>
                          <a:cs typeface="Cousine"/>
                          <a:sym typeface="Cousine"/>
                        </a:rPr>
                        <a:t> Obtained</a:t>
                      </a:r>
                    </a:p>
                    <a:p>
                      <a:pPr marL="0" lvl="0" indent="0" algn="just" rtl="0">
                        <a:spcBef>
                          <a:spcPts val="0"/>
                        </a:spcBef>
                        <a:spcAft>
                          <a:spcPts val="0"/>
                        </a:spcAft>
                        <a:buNone/>
                      </a:pPr>
                      <a:r>
                        <a:rPr lang="en-US" sz="1100" b="1" baseline="0" dirty="0" smtClean="0">
                          <a:solidFill>
                            <a:srgbClr val="FFFFFF"/>
                          </a:solidFill>
                          <a:latin typeface="Cousine"/>
                          <a:ea typeface="Cousine"/>
                          <a:cs typeface="Cousine"/>
                          <a:sym typeface="Cousine"/>
                        </a:rPr>
                        <a:t>(Multiple Subjects)</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just" rtl="0">
                        <a:spcBef>
                          <a:spcPts val="0"/>
                        </a:spcBef>
                        <a:spcAft>
                          <a:spcPts val="0"/>
                        </a:spcAft>
                        <a:buNone/>
                      </a:pPr>
                      <a:r>
                        <a:rPr lang="en-IN" sz="1800" b="1" i="0" u="none" strike="noStrike" cap="none" dirty="0" smtClean="0">
                          <a:solidFill>
                            <a:srgbClr val="FFFFFF"/>
                          </a:solidFill>
                          <a:latin typeface="Cousine"/>
                          <a:ea typeface="Cousine"/>
                          <a:cs typeface="Cousine"/>
                          <a:sym typeface="Cousine"/>
                        </a:rPr>
                        <a:t>1</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dirty="0">
                          <a:solidFill>
                            <a:srgbClr val="FFFFFF"/>
                          </a:solidFill>
                          <a:latin typeface="Cousine"/>
                          <a:ea typeface="Cousine"/>
                          <a:cs typeface="Cousine"/>
                          <a:sym typeface="Cousine"/>
                        </a:rPr>
                        <a:t>5</a:t>
                      </a:r>
                      <a:r>
                        <a:rPr lang="en" sz="1800" b="1" dirty="0" smtClean="0">
                          <a:solidFill>
                            <a:srgbClr val="FFFFFF"/>
                          </a:solidFill>
                          <a:latin typeface="Cousine"/>
                          <a:ea typeface="Cousine"/>
                          <a:cs typeface="Cousine"/>
                          <a:sym typeface="Cousine"/>
                        </a:rPr>
                        <a:t>0</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 sz="1800" b="1" baseline="0" dirty="0" smtClean="0">
                          <a:solidFill>
                            <a:srgbClr val="FFFFFF"/>
                          </a:solidFill>
                          <a:latin typeface="Cousine"/>
                          <a:ea typeface="Cousine"/>
                          <a:cs typeface="Cousine"/>
                          <a:sym typeface="Cousine"/>
                        </a:rPr>
                        <a:t>5</a:t>
                      </a:r>
                      <a:r>
                        <a:rPr lang="en" sz="1800" b="1" dirty="0" smtClean="0">
                          <a:solidFill>
                            <a:srgbClr val="FFFFFF"/>
                          </a:solidFill>
                          <a:latin typeface="Cousine"/>
                          <a:ea typeface="Cousine"/>
                          <a:cs typeface="Cousine"/>
                          <a:sym typeface="Cousine"/>
                        </a:rPr>
                        <a:t>4% - 58%</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US" sz="1800" b="1" dirty="0" smtClean="0">
                          <a:solidFill>
                            <a:srgbClr val="FFFFFF"/>
                          </a:solidFill>
                          <a:latin typeface="Cousine"/>
                          <a:ea typeface="Cousine"/>
                          <a:cs typeface="Cousine"/>
                          <a:sym typeface="Cousine"/>
                        </a:rPr>
                        <a:t>≈60%</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just" rtl="0">
                        <a:spcBef>
                          <a:spcPts val="0"/>
                        </a:spcBef>
                        <a:spcAft>
                          <a:spcPts val="0"/>
                        </a:spcAft>
                        <a:buNone/>
                      </a:pPr>
                      <a:r>
                        <a:rPr lang="en" sz="1800" b="1" i="0" u="none" strike="noStrike" cap="none" dirty="0" smtClean="0">
                          <a:solidFill>
                            <a:srgbClr val="FFFFFF"/>
                          </a:solidFill>
                          <a:latin typeface="Cousine"/>
                          <a:ea typeface="Cousine"/>
                          <a:cs typeface="Cousine"/>
                          <a:sym typeface="Cousine"/>
                        </a:rPr>
                        <a:t>2</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dirty="0" smtClean="0">
                          <a:solidFill>
                            <a:srgbClr val="FFFFFF"/>
                          </a:solidFill>
                          <a:latin typeface="Cousine"/>
                          <a:ea typeface="Cousine"/>
                          <a:cs typeface="Cousine"/>
                          <a:sym typeface="Cousine"/>
                        </a:rPr>
                        <a:t>100</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US" sz="1800" b="1" dirty="0" smtClean="0">
                          <a:solidFill>
                            <a:srgbClr val="FFFFFF"/>
                          </a:solidFill>
                          <a:latin typeface="Cousine"/>
                          <a:ea typeface="Cousine"/>
                          <a:cs typeface="Cousine"/>
                          <a:sym typeface="Cousine"/>
                        </a:rPr>
                        <a:t>65%</a:t>
                      </a:r>
                      <a:r>
                        <a:rPr lang="en-US" sz="1800" b="1" baseline="0" dirty="0" smtClean="0">
                          <a:solidFill>
                            <a:srgbClr val="FFFFFF"/>
                          </a:solidFill>
                          <a:latin typeface="Cousine"/>
                          <a:ea typeface="Cousine"/>
                          <a:cs typeface="Cousine"/>
                          <a:sym typeface="Cousine"/>
                        </a:rPr>
                        <a:t> - 67%</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US" sz="1800" b="1" dirty="0" smtClean="0">
                          <a:solidFill>
                            <a:srgbClr val="FFFFFF"/>
                          </a:solidFill>
                          <a:latin typeface="Cousine"/>
                          <a:ea typeface="Cousine"/>
                          <a:cs typeface="Cousine"/>
                          <a:sym typeface="Cousine"/>
                        </a:rPr>
                        <a:t>&lt;68%</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just" rtl="0">
                        <a:spcBef>
                          <a:spcPts val="0"/>
                        </a:spcBef>
                        <a:spcAft>
                          <a:spcPts val="0"/>
                        </a:spcAft>
                        <a:buNone/>
                      </a:pPr>
                      <a:r>
                        <a:rPr lang="en" sz="1800" b="1" i="0" u="none" strike="noStrike" cap="none" dirty="0" smtClean="0">
                          <a:solidFill>
                            <a:srgbClr val="FFFFFF"/>
                          </a:solidFill>
                          <a:latin typeface="Cousine"/>
                          <a:ea typeface="Cousine"/>
                          <a:cs typeface="Cousine"/>
                          <a:sym typeface="Cousine"/>
                        </a:rPr>
                        <a:t>3</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i="0" u="none" strike="noStrike" cap="none" dirty="0" smtClean="0">
                          <a:solidFill>
                            <a:srgbClr val="FFFFFF"/>
                          </a:solidFill>
                          <a:latin typeface="Cousine"/>
                          <a:ea typeface="Cousine"/>
                          <a:cs typeface="Cousine"/>
                          <a:sym typeface="Cousine"/>
                        </a:rPr>
                        <a:t>500</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 sz="1800" b="1" dirty="0" smtClean="0">
                          <a:solidFill>
                            <a:srgbClr val="FFFFFF"/>
                          </a:solidFill>
                          <a:latin typeface="Cousine"/>
                          <a:ea typeface="Cousine"/>
                          <a:cs typeface="Cousine"/>
                          <a:sym typeface="Cousine"/>
                        </a:rPr>
                        <a:t>65%</a:t>
                      </a:r>
                      <a:r>
                        <a:rPr lang="en" sz="1800" b="1" baseline="0" dirty="0" smtClean="0">
                          <a:solidFill>
                            <a:srgbClr val="FFFFFF"/>
                          </a:solidFill>
                          <a:latin typeface="Cousine"/>
                          <a:ea typeface="Cousine"/>
                          <a:cs typeface="Cousine"/>
                          <a:sym typeface="Cousine"/>
                        </a:rPr>
                        <a:t> - 77%</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dirty="0" smtClean="0">
                          <a:solidFill>
                            <a:srgbClr val="FFFFFF"/>
                          </a:solidFill>
                          <a:latin typeface="Cousine"/>
                          <a:ea typeface="Cousine"/>
                          <a:cs typeface="Cousine"/>
                          <a:sym typeface="Cousine"/>
                        </a:rPr>
                        <a:t>&lt;85%</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just" rtl="0">
                        <a:spcBef>
                          <a:spcPts val="0"/>
                        </a:spcBef>
                        <a:spcAft>
                          <a:spcPts val="0"/>
                        </a:spcAft>
                        <a:buNone/>
                      </a:pP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just" rtl="0">
                        <a:spcBef>
                          <a:spcPts val="0"/>
                        </a:spcBef>
                        <a:spcAft>
                          <a:spcPts val="0"/>
                        </a:spcAft>
                        <a:buNone/>
                      </a:pP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endParaRPr sz="18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lgn="ctr">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just" rtl="0">
                        <a:spcBef>
                          <a:spcPts val="0"/>
                        </a:spcBef>
                        <a:spcAft>
                          <a:spcPts val="0"/>
                        </a:spcAft>
                        <a:buNone/>
                      </a:pPr>
                      <a:endParaRPr sz="1800" b="1" dirty="0">
                        <a:solidFill>
                          <a:srgbClr val="FFFFFF"/>
                        </a:solidFill>
                        <a:latin typeface="Cousine"/>
                        <a:ea typeface="Cousine"/>
                        <a:cs typeface="Cousine"/>
                        <a:sym typeface="Cousine"/>
                      </a:endParaRPr>
                    </a:p>
                  </a:txBody>
                  <a:tcPr marL="91425" marR="91425" marT="68575" marB="68575" anchor="ctr">
                    <a:lnL w="19050" cap="flat" cmpd="sng" algn="ctr">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19050" cap="flat" cmpd="sng">
                      <a:solidFill>
                        <a:srgbClr val="FFFFFF"/>
                      </a:solidFill>
                      <a:prstDash val="solid"/>
                      <a:round/>
                      <a:headEnd type="none" w="sm" len="sm"/>
                      <a:tailEnd type="none" w="sm" len="sm"/>
                    </a:lnB>
                    <a:solidFill>
                      <a:srgbClr val="FFFFFF">
                        <a:alpha val="14620"/>
                      </a:srgbClr>
                    </a:solidFill>
                  </a:tcPr>
                </a:tc>
              </a:tr>
            </a:tbl>
          </a:graphicData>
        </a:graphic>
      </p:graphicFrame>
      <p:sp>
        <p:nvSpPr>
          <p:cNvPr id="184" name="Google Shape;184;p2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3889865474"/>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Users\Amaan Lone\Desktop\Observation Outputs\Smart Phone Camera\500 Pictures\Screenshot 2023-01-27 172347.jpg"/>
          <p:cNvPicPr/>
          <p:nvPr/>
        </p:nvPicPr>
        <p:blipFill rotWithShape="1">
          <a:blip r:embed="rId2" cstate="print">
            <a:extLst>
              <a:ext uri="{28A0092B-C50C-407E-A947-70E740481C1C}">
                <a14:useLocalDpi xmlns:a14="http://schemas.microsoft.com/office/drawing/2010/main" val="0"/>
              </a:ext>
            </a:extLst>
          </a:blip>
          <a:srcRect b="2"/>
          <a:stretch/>
        </p:blipFill>
        <p:spPr bwMode="auto">
          <a:xfrm>
            <a:off x="285514" y="2639503"/>
            <a:ext cx="2644140" cy="2148014"/>
          </a:xfrm>
          <a:prstGeom prst="rect">
            <a:avLst/>
          </a:prstGeom>
          <a:noFill/>
          <a:ln>
            <a:noFill/>
          </a:ln>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10" name="Picture 9"/>
          <p:cNvPicPr/>
          <p:nvPr/>
        </p:nvPicPr>
        <p:blipFill rotWithShape="1">
          <a:blip r:embed="rId3">
            <a:extLst>
              <a:ext uri="{28A0092B-C50C-407E-A947-70E740481C1C}">
                <a14:useLocalDpi xmlns:a14="http://schemas.microsoft.com/office/drawing/2010/main" val="0"/>
              </a:ext>
            </a:extLst>
          </a:blip>
          <a:srcRect l="9060" t="3704" r="10998"/>
          <a:stretch/>
        </p:blipFill>
        <p:spPr bwMode="auto">
          <a:xfrm>
            <a:off x="3445753" y="1594494"/>
            <a:ext cx="2174237" cy="2240280"/>
          </a:xfrm>
          <a:prstGeom prst="rect">
            <a:avLst/>
          </a:prstGeom>
          <a:ln>
            <a:noFill/>
          </a:ln>
          <a:extLst>
            <a:ext uri="{53640926-AAD7-44D8-BBD7-CCE9431645EC}">
              <a14:shadowObscured xmlns:a14="http://schemas.microsoft.com/office/drawing/2010/main"/>
            </a:ext>
          </a:extLst>
        </p:spPr>
      </p:pic>
      <p:pic>
        <p:nvPicPr>
          <p:cNvPr id="12" name="Picture 11"/>
          <p:cNvPicPr/>
          <p:nvPr/>
        </p:nvPicPr>
        <p:blipFill rotWithShape="1">
          <a:blip r:embed="rId4" cstate="print">
            <a:extLst>
              <a:ext uri="{28A0092B-C50C-407E-A947-70E740481C1C}">
                <a14:useLocalDpi xmlns:a14="http://schemas.microsoft.com/office/drawing/2010/main" val="0"/>
              </a:ext>
            </a:extLst>
          </a:blip>
          <a:srcRect t="14908"/>
          <a:stretch/>
        </p:blipFill>
        <p:spPr bwMode="auto">
          <a:xfrm>
            <a:off x="285514" y="227774"/>
            <a:ext cx="2644140" cy="2240280"/>
          </a:xfrm>
          <a:prstGeom prst="rect">
            <a:avLst/>
          </a:prstGeom>
          <a:ln>
            <a:noFill/>
          </a:ln>
          <a:extLst>
            <a:ext uri="{53640926-AAD7-44D8-BBD7-CCE9431645EC}">
              <a14:shadowObscured xmlns:a14="http://schemas.microsoft.com/office/drawing/2010/main"/>
            </a:ext>
          </a:extLst>
        </p:spPr>
      </p:pic>
      <p:pic>
        <p:nvPicPr>
          <p:cNvPr id="13" name="Picture 12"/>
          <p:cNvPicPr/>
          <p:nvPr/>
        </p:nvPicPr>
        <p:blipFill rotWithShape="1">
          <a:blip r:embed="rId5" cstate="print">
            <a:extLst>
              <a:ext uri="{28A0092B-C50C-407E-A947-70E740481C1C}">
                <a14:useLocalDpi xmlns:a14="http://schemas.microsoft.com/office/drawing/2010/main" val="0"/>
              </a:ext>
            </a:extLst>
          </a:blip>
          <a:srcRect l="4074" r="6290"/>
          <a:stretch/>
        </p:blipFill>
        <p:spPr bwMode="auto">
          <a:xfrm>
            <a:off x="6016365" y="227774"/>
            <a:ext cx="2644140" cy="2240280"/>
          </a:xfrm>
          <a:prstGeom prst="rect">
            <a:avLst/>
          </a:prstGeom>
          <a:ln>
            <a:noFill/>
          </a:ln>
          <a:extLst>
            <a:ext uri="{53640926-AAD7-44D8-BBD7-CCE9431645EC}">
              <a14:shadowObscured xmlns:a14="http://schemas.microsoft.com/office/drawing/2010/main"/>
            </a:ext>
          </a:extLst>
        </p:spPr>
      </p:pic>
      <p:pic>
        <p:nvPicPr>
          <p:cNvPr id="15" name="Picture 14"/>
          <p:cNvPicPr/>
          <p:nvPr/>
        </p:nvPicPr>
        <p:blipFill rotWithShape="1">
          <a:blip r:embed="rId6" cstate="print">
            <a:extLst>
              <a:ext uri="{28A0092B-C50C-407E-A947-70E740481C1C}">
                <a14:useLocalDpi xmlns:a14="http://schemas.microsoft.com/office/drawing/2010/main" val="0"/>
              </a:ext>
            </a:extLst>
          </a:blip>
          <a:srcRect l="18988" t="11111"/>
          <a:stretch/>
        </p:blipFill>
        <p:spPr bwMode="auto">
          <a:xfrm>
            <a:off x="6016365" y="2639503"/>
            <a:ext cx="2644140" cy="21480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0758166"/>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pPr algn="just"/>
            <a:r>
              <a:rPr lang="en-US" sz="2800" b="1" dirty="0" smtClean="0"/>
              <a:t>Accessories!!</a:t>
            </a:r>
            <a:endParaRPr lang="en-IN" b="1" dirty="0"/>
          </a:p>
        </p:txBody>
      </p:sp>
      <p:pic>
        <p:nvPicPr>
          <p:cNvPr id="13" name="Content Placeholder 12" descr="C:\Users\Amaan Lone\Downloads\WhatsApp Image 2023-01-28 at 12.22.33 AM.jpeg"/>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80168" y="1212567"/>
            <a:ext cx="4195800" cy="3429000"/>
          </a:xfrm>
        </p:spPr>
      </p:pic>
      <p:sp>
        <p:nvSpPr>
          <p:cNvPr id="6" name="Slide Number Placeholder 5"/>
          <p:cNvSpPr>
            <a:spLocks noGrp="1"/>
          </p:cNvSpPr>
          <p:nvPr>
            <p:ph type="sldNum" sz="quarter" idx="12"/>
          </p:nvPr>
        </p:nvSpPr>
        <p:spPr/>
        <p:txBody>
          <a:bodyPr/>
          <a:lstStyle/>
          <a:p>
            <a:pPr lvl="0"/>
            <a:fld id="{00000000-1234-1234-1234-123412341234}" type="slidenum">
              <a:rPr lang="en" smtClean="0"/>
              <a:pPr lvl="0"/>
              <a:t>39</a:t>
            </a:fld>
            <a:endParaRPr lang="en"/>
          </a:p>
        </p:txBody>
      </p:sp>
      <p:sp>
        <p:nvSpPr>
          <p:cNvPr id="19" name="Text Placeholder 10"/>
          <p:cNvSpPr txBox="1">
            <a:spLocks/>
          </p:cNvSpPr>
          <p:nvPr/>
        </p:nvSpPr>
        <p:spPr>
          <a:xfrm>
            <a:off x="0" y="1046118"/>
            <a:ext cx="4156122" cy="3761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lt1"/>
                </a:solidFill>
                <a:latin typeface="Rockwell" panose="02060603020205020403" pitchFamily="18" charset="0"/>
                <a:ea typeface="Verdana" panose="020B0604030504040204" pitchFamily="34" charset="0"/>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Verdana" panose="020B0604030504040204" pitchFamily="34" charset="0"/>
                <a:ea typeface="Verdana" panose="020B0604030504040204" pitchFamily="34" charset="0"/>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Verdana" panose="020B0604030504040204" pitchFamily="34" charset="0"/>
                <a:ea typeface="Verdana" panose="020B0604030504040204" pitchFamily="34" charset="0"/>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Verdana" panose="020B0604030504040204" pitchFamily="34" charset="0"/>
                <a:ea typeface="Verdana" panose="020B0604030504040204" pitchFamily="34" charset="0"/>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Verdana" panose="020B0604030504040204" pitchFamily="34" charset="0"/>
                <a:ea typeface="Verdana" panose="020B0604030504040204" pitchFamily="34" charset="0"/>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algn="just"/>
            <a:r>
              <a:rPr lang="en-IN" sz="1400" dirty="0" smtClean="0">
                <a:solidFill>
                  <a:schemeClr val="bg1"/>
                </a:solidFill>
              </a:rPr>
              <a:t>We’ve even tested our model against some challenging situations such as when the subject is wearing some accessories and we can clearly see that the accuracy has dropped drastically when such conditions are involved in the testing. These situations can be tackled by training the model against the dataset which includes the same person wearing accessories as well as changing the distance between the camera and lighting conditions should be kept in mind as well. A blunt dataset with similar angle and lighting conditions would not be preferred as a good dataset to be trained upon.</a:t>
            </a:r>
          </a:p>
          <a:p>
            <a:pPr algn="just"/>
            <a:endParaRPr lang="en-IN" sz="1400" dirty="0">
              <a:solidFill>
                <a:schemeClr val="bg1"/>
              </a:solidFill>
            </a:endParaRPr>
          </a:p>
        </p:txBody>
      </p:sp>
    </p:spTree>
    <p:extLst>
      <p:ext uri="{BB962C8B-B14F-4D97-AF65-F5344CB8AC3E}">
        <p14:creationId xmlns:p14="http://schemas.microsoft.com/office/powerpoint/2010/main" val="220898066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DD7A32-75B8-9BC8-7372-5FE79E77B3EC}"/>
              </a:ext>
            </a:extLst>
          </p:cNvPr>
          <p:cNvSpPr>
            <a:spLocks noGrp="1"/>
          </p:cNvSpPr>
          <p:nvPr>
            <p:ph type="title"/>
          </p:nvPr>
        </p:nvSpPr>
        <p:spPr>
          <a:xfrm>
            <a:off x="723793" y="482718"/>
            <a:ext cx="8420207" cy="599480"/>
          </a:xfrm>
        </p:spPr>
        <p:txBody>
          <a:bodyPr/>
          <a:lstStyle/>
          <a:p>
            <a:pPr algn="just"/>
            <a:r>
              <a:rPr lang="en-IN" sz="3600" b="1" u="sng" dirty="0">
                <a:effectLst>
                  <a:outerShdw blurRad="38100" dist="38100" dir="2700000" algn="tl">
                    <a:srgbClr val="000000">
                      <a:alpha val="43137"/>
                    </a:srgbClr>
                  </a:outerShdw>
                </a:effectLst>
                <a:latin typeface="Cousine" panose="020B0604020202020204" charset="0"/>
                <a:cs typeface="Cousine" panose="020B0604020202020204" charset="0"/>
              </a:rPr>
              <a:t>INTRODUCTION TO THE PROJECT</a:t>
            </a:r>
          </a:p>
        </p:txBody>
      </p:sp>
      <p:sp>
        <p:nvSpPr>
          <p:cNvPr id="3" name="Content Placeholder 2">
            <a:extLst>
              <a:ext uri="{FF2B5EF4-FFF2-40B4-BE49-F238E27FC236}">
                <a16:creationId xmlns:a16="http://schemas.microsoft.com/office/drawing/2014/main" xmlns="" id="{072ADE99-50D1-097B-BD87-A11864BDB9E3}"/>
              </a:ext>
            </a:extLst>
          </p:cNvPr>
          <p:cNvSpPr>
            <a:spLocks noGrp="1"/>
          </p:cNvSpPr>
          <p:nvPr>
            <p:ph idx="1"/>
          </p:nvPr>
        </p:nvSpPr>
        <p:spPr>
          <a:xfrm>
            <a:off x="1032456" y="1313917"/>
            <a:ext cx="7335048" cy="3095931"/>
          </a:xfrm>
        </p:spPr>
        <p:txBody>
          <a:bodyPr>
            <a:noAutofit/>
          </a:bodyPr>
          <a:lstStyle/>
          <a:p>
            <a:pPr marL="0" indent="0" algn="just">
              <a:lnSpc>
                <a:spcPct val="120000"/>
              </a:lnSpc>
              <a:buNone/>
            </a:pPr>
            <a:r>
              <a:rPr lang="en-US" sz="1600" dirty="0">
                <a:latin typeface="Rockwell" panose="02060603020205020403" pitchFamily="18" charset="0"/>
                <a:cs typeface="Calibri" panose="020F0502020204030204" pitchFamily="34" charset="0"/>
              </a:rPr>
              <a:t>The primary goal of our project is to use everyday problems to illustrate and contrast both the face detection and face recognition algorithms.</a:t>
            </a:r>
          </a:p>
          <a:p>
            <a:pPr marL="0" indent="0" algn="just">
              <a:lnSpc>
                <a:spcPct val="120000"/>
              </a:lnSpc>
              <a:buNone/>
            </a:pPr>
            <a:r>
              <a:rPr lang="en-US" sz="1600" dirty="0">
                <a:latin typeface="Rockwell" panose="02060603020205020403" pitchFamily="18" charset="0"/>
                <a:cs typeface="Calibri" panose="020F0502020204030204" pitchFamily="34" charset="0"/>
              </a:rPr>
              <a:t>The algorithms used are </a:t>
            </a:r>
            <a:r>
              <a:rPr lang="en-IN" sz="1600" dirty="0">
                <a:latin typeface="Rockwell" panose="02060603020205020403" pitchFamily="18" charset="0"/>
                <a:cs typeface="Calibri" panose="020F0502020204030204" pitchFamily="34" charset="0"/>
              </a:rPr>
              <a:t>HAAR Cascade and LBPH where </a:t>
            </a:r>
            <a:r>
              <a:rPr lang="en-US" sz="1600" dirty="0">
                <a:latin typeface="Rockwell" panose="02060603020205020403" pitchFamily="18" charset="0"/>
                <a:cs typeface="Calibri" panose="020F0502020204030204" pitchFamily="34" charset="0"/>
              </a:rPr>
              <a:t>the Haar Cascade method can recognize a variety of objects like animals, automobiles, in addition to human faces. In this project, we will be detecting the faces of the people taken through the web cam and through the live video setup.</a:t>
            </a:r>
          </a:p>
          <a:p>
            <a:pPr marL="0" indent="0" algn="just">
              <a:lnSpc>
                <a:spcPct val="120000"/>
              </a:lnSpc>
              <a:buNone/>
            </a:pPr>
            <a:r>
              <a:rPr lang="en-US" sz="1600" dirty="0">
                <a:latin typeface="Rockwell" panose="02060603020205020403" pitchFamily="18" charset="0"/>
                <a:cs typeface="Calibri" panose="020F0502020204030204" pitchFamily="34" charset="0"/>
              </a:rPr>
              <a:t>After collecting data successfully, we will use the </a:t>
            </a:r>
            <a:r>
              <a:rPr lang="en-US" sz="1600" dirty="0" smtClean="0">
                <a:latin typeface="Rockwell" panose="02060603020205020403" pitchFamily="18" charset="0"/>
                <a:cs typeface="Calibri" panose="020F0502020204030204" pitchFamily="34" charset="0"/>
              </a:rPr>
              <a:t>LBPH algorithm </a:t>
            </a:r>
            <a:r>
              <a:rPr lang="en-US" sz="1600" dirty="0">
                <a:latin typeface="Rockwell" panose="02060603020205020403" pitchFamily="18" charset="0"/>
                <a:cs typeface="Calibri" panose="020F0502020204030204" pitchFamily="34" charset="0"/>
              </a:rPr>
              <a:t>to train our model against the </a:t>
            </a:r>
            <a:r>
              <a:rPr lang="en-US" sz="1600" dirty="0" smtClean="0">
                <a:latin typeface="Rockwell" panose="02060603020205020403" pitchFamily="18" charset="0"/>
                <a:cs typeface="Calibri" panose="020F0502020204030204" pitchFamily="34" charset="0"/>
              </a:rPr>
              <a:t>data </a:t>
            </a:r>
            <a:r>
              <a:rPr lang="en-US" sz="1600" dirty="0">
                <a:latin typeface="Rockwell" panose="02060603020205020403" pitchFamily="18" charset="0"/>
                <a:cs typeface="Calibri" panose="020F0502020204030204" pitchFamily="34" charset="0"/>
              </a:rPr>
              <a:t>set and </a:t>
            </a:r>
            <a:r>
              <a:rPr lang="en-US" sz="1600" dirty="0" smtClean="0">
                <a:latin typeface="Rockwell" panose="02060603020205020403" pitchFamily="18" charset="0"/>
                <a:cs typeface="Calibri" panose="020F0502020204030204" pitchFamily="34" charset="0"/>
              </a:rPr>
              <a:t>then </a:t>
            </a:r>
            <a:r>
              <a:rPr lang="en-US" sz="1600" dirty="0">
                <a:latin typeface="Rockwell" panose="02060603020205020403" pitchFamily="18" charset="0"/>
                <a:cs typeface="Calibri" panose="020F0502020204030204" pitchFamily="34" charset="0"/>
              </a:rPr>
              <a:t>we will initiate the face recognition system.</a:t>
            </a:r>
            <a:endParaRPr lang="en-IN" sz="1600" dirty="0">
              <a:latin typeface="Rockwell" panose="02060603020205020403" pitchFamily="18"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FEA1243F-3000-4347-94A4-FBDEAD3122CB}" type="slidenum">
              <a:rPr lang="en-US" smtClean="0"/>
              <a:pPr/>
              <a:t>4</a:t>
            </a:fld>
            <a:endParaRPr lang="en-US" dirty="0"/>
          </a:p>
        </p:txBody>
      </p:sp>
    </p:spTree>
    <p:extLst>
      <p:ext uri="{BB962C8B-B14F-4D97-AF65-F5344CB8AC3E}">
        <p14:creationId xmlns:p14="http://schemas.microsoft.com/office/powerpoint/2010/main" val="146083342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lvl="0" algn="just"/>
            <a:r>
              <a:rPr lang="en-IN" b="1" dirty="0" smtClean="0"/>
              <a:t>External Webcam</a:t>
            </a:r>
            <a:endParaRPr b="1" dirty="0"/>
          </a:p>
        </p:txBody>
      </p:sp>
      <p:graphicFrame>
        <p:nvGraphicFramePr>
          <p:cNvPr id="183" name="Google Shape;183;p23"/>
          <p:cNvGraphicFramePr/>
          <p:nvPr>
            <p:extLst>
              <p:ext uri="{D42A27DB-BD31-4B8C-83A1-F6EECF244321}">
                <p14:modId xmlns:p14="http://schemas.microsoft.com/office/powerpoint/2010/main" val="1511386810"/>
              </p:ext>
            </p:extLst>
          </p:nvPr>
        </p:nvGraphicFramePr>
        <p:xfrm>
          <a:off x="518800" y="1470456"/>
          <a:ext cx="8122600" cy="2319900"/>
        </p:xfrm>
        <a:graphic>
          <a:graphicData uri="http://schemas.openxmlformats.org/drawingml/2006/table">
            <a:tbl>
              <a:tblPr>
                <a:noFill/>
                <a:tableStyleId>{FC55EEA4-988B-492D-99E5-9B07CBB69424}</a:tableStyleId>
              </a:tblPr>
              <a:tblGrid>
                <a:gridCol w="2030650"/>
                <a:gridCol w="2030650"/>
                <a:gridCol w="2030650"/>
                <a:gridCol w="2030650"/>
              </a:tblGrid>
              <a:tr h="579975">
                <a:tc>
                  <a:txBody>
                    <a:bodyPr/>
                    <a:lstStyle/>
                    <a:p>
                      <a:pPr marL="0" lvl="0" indent="0" algn="just" rtl="0">
                        <a:spcBef>
                          <a:spcPts val="0"/>
                        </a:spcBef>
                        <a:spcAft>
                          <a:spcPts val="0"/>
                        </a:spcAft>
                        <a:buNone/>
                      </a:pPr>
                      <a:r>
                        <a:rPr lang="en-IN" sz="1100" b="1" dirty="0" smtClean="0">
                          <a:solidFill>
                            <a:srgbClr val="FFFFFF"/>
                          </a:solidFill>
                          <a:latin typeface="Cousine"/>
                          <a:ea typeface="Cousine"/>
                          <a:cs typeface="Cousine"/>
                          <a:sym typeface="Cousine"/>
                        </a:rPr>
                        <a:t>S</a:t>
                      </a:r>
                      <a:r>
                        <a:rPr lang="en-IN" sz="1100" b="1" baseline="0" dirty="0" smtClean="0">
                          <a:solidFill>
                            <a:srgbClr val="FFFFFF"/>
                          </a:solidFill>
                          <a:latin typeface="Cousine"/>
                          <a:ea typeface="Cousine"/>
                          <a:cs typeface="Cousine"/>
                          <a:sym typeface="Cousine"/>
                        </a:rPr>
                        <a:t>erial Number</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100" b="1" dirty="0" smtClean="0">
                          <a:solidFill>
                            <a:srgbClr val="FFFFFF"/>
                          </a:solidFill>
                          <a:latin typeface="Cousine"/>
                          <a:ea typeface="Cousine"/>
                          <a:cs typeface="Cousine"/>
                          <a:sym typeface="Cousine"/>
                        </a:rPr>
                        <a:t>Number</a:t>
                      </a:r>
                      <a:r>
                        <a:rPr lang="en" sz="1100" b="1" baseline="0" dirty="0" smtClean="0">
                          <a:solidFill>
                            <a:srgbClr val="FFFFFF"/>
                          </a:solidFill>
                          <a:latin typeface="Cousine"/>
                          <a:ea typeface="Cousine"/>
                          <a:cs typeface="Cousine"/>
                          <a:sym typeface="Cousine"/>
                        </a:rPr>
                        <a:t> of Images</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 sz="1100" b="1" dirty="0" smtClean="0">
                          <a:solidFill>
                            <a:srgbClr val="FFFFFF"/>
                          </a:solidFill>
                          <a:latin typeface="Cousine"/>
                          <a:ea typeface="Cousine"/>
                          <a:cs typeface="Cousine"/>
                          <a:sym typeface="Cousine"/>
                        </a:rPr>
                        <a:t>Confidence</a:t>
                      </a:r>
                      <a:r>
                        <a:rPr lang="en" sz="1100" b="1" baseline="0" dirty="0" smtClean="0">
                          <a:solidFill>
                            <a:srgbClr val="FFFFFF"/>
                          </a:solidFill>
                          <a:latin typeface="Cousine"/>
                          <a:ea typeface="Cousine"/>
                          <a:cs typeface="Cousine"/>
                          <a:sym typeface="Cousine"/>
                        </a:rPr>
                        <a:t> </a:t>
                      </a:r>
                      <a:r>
                        <a:rPr lang="en" sz="1100" b="1" dirty="0" smtClean="0">
                          <a:solidFill>
                            <a:srgbClr val="FFFFFF"/>
                          </a:solidFill>
                          <a:latin typeface="Cousine"/>
                          <a:ea typeface="Cousine"/>
                          <a:cs typeface="Cousine"/>
                          <a:sym typeface="Cousine"/>
                        </a:rPr>
                        <a:t>Obtained</a:t>
                      </a:r>
                    </a:p>
                    <a:p>
                      <a:pPr marL="0" lvl="0" indent="0" algn="just" rtl="0">
                        <a:spcBef>
                          <a:spcPts val="0"/>
                        </a:spcBef>
                        <a:spcAft>
                          <a:spcPts val="0"/>
                        </a:spcAft>
                        <a:buNone/>
                      </a:pPr>
                      <a:r>
                        <a:rPr lang="en" sz="1100" b="1" dirty="0" smtClean="0">
                          <a:solidFill>
                            <a:srgbClr val="FFFFFF"/>
                          </a:solidFill>
                          <a:latin typeface="Cousine"/>
                          <a:ea typeface="Cousine"/>
                          <a:cs typeface="Cousine"/>
                          <a:sym typeface="Cousine"/>
                        </a:rPr>
                        <a:t>(Single Person)</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US" sz="1100" b="1" dirty="0" smtClean="0">
                          <a:solidFill>
                            <a:srgbClr val="FFFFFF"/>
                          </a:solidFill>
                          <a:latin typeface="Cousine"/>
                          <a:ea typeface="Cousine"/>
                          <a:cs typeface="Cousine"/>
                          <a:sym typeface="Cousine"/>
                        </a:rPr>
                        <a:t>Confidence</a:t>
                      </a:r>
                      <a:r>
                        <a:rPr lang="en-US" sz="1100" b="1" baseline="0" dirty="0" smtClean="0">
                          <a:solidFill>
                            <a:srgbClr val="FFFFFF"/>
                          </a:solidFill>
                          <a:latin typeface="Cousine"/>
                          <a:ea typeface="Cousine"/>
                          <a:cs typeface="Cousine"/>
                          <a:sym typeface="Cousine"/>
                        </a:rPr>
                        <a:t> Obtained</a:t>
                      </a:r>
                    </a:p>
                    <a:p>
                      <a:pPr marL="0" lvl="0" indent="0" algn="just" rtl="0">
                        <a:spcBef>
                          <a:spcPts val="0"/>
                        </a:spcBef>
                        <a:spcAft>
                          <a:spcPts val="0"/>
                        </a:spcAft>
                        <a:buNone/>
                      </a:pPr>
                      <a:r>
                        <a:rPr lang="en-US" sz="1100" b="1" baseline="0" dirty="0" smtClean="0">
                          <a:solidFill>
                            <a:srgbClr val="FFFFFF"/>
                          </a:solidFill>
                          <a:latin typeface="Cousine"/>
                          <a:ea typeface="Cousine"/>
                          <a:cs typeface="Cousine"/>
                          <a:sym typeface="Cousine"/>
                        </a:rPr>
                        <a:t>(Multiple Subjects)</a:t>
                      </a:r>
                      <a:endParaRPr sz="11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just" rtl="0">
                        <a:spcBef>
                          <a:spcPts val="0"/>
                        </a:spcBef>
                        <a:spcAft>
                          <a:spcPts val="0"/>
                        </a:spcAft>
                        <a:buNone/>
                      </a:pPr>
                      <a:r>
                        <a:rPr lang="en-IN" sz="1800" b="1" i="0" u="none" strike="noStrike" cap="none" dirty="0" smtClean="0">
                          <a:solidFill>
                            <a:srgbClr val="FFFFFF"/>
                          </a:solidFill>
                          <a:latin typeface="Cousine"/>
                          <a:ea typeface="Cousine"/>
                          <a:cs typeface="Cousine"/>
                          <a:sym typeface="Cousine"/>
                        </a:rPr>
                        <a:t>1</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dirty="0">
                          <a:solidFill>
                            <a:srgbClr val="FFFFFF"/>
                          </a:solidFill>
                          <a:latin typeface="Cousine"/>
                          <a:ea typeface="Cousine"/>
                          <a:cs typeface="Cousine"/>
                          <a:sym typeface="Cousine"/>
                        </a:rPr>
                        <a:t>5</a:t>
                      </a:r>
                      <a:r>
                        <a:rPr lang="en" sz="1800" b="1" dirty="0" smtClean="0">
                          <a:solidFill>
                            <a:srgbClr val="FFFFFF"/>
                          </a:solidFill>
                          <a:latin typeface="Cousine"/>
                          <a:ea typeface="Cousine"/>
                          <a:cs typeface="Cousine"/>
                          <a:sym typeface="Cousine"/>
                        </a:rPr>
                        <a:t>0</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 sz="1800" b="1" baseline="0" dirty="0" smtClean="0">
                          <a:solidFill>
                            <a:srgbClr val="FFFFFF"/>
                          </a:solidFill>
                          <a:latin typeface="Cousine"/>
                          <a:ea typeface="Cousine"/>
                          <a:cs typeface="Cousine"/>
                          <a:sym typeface="Cousine"/>
                        </a:rPr>
                        <a:t>50</a:t>
                      </a:r>
                      <a:r>
                        <a:rPr lang="en" sz="1800" b="1" dirty="0" smtClean="0">
                          <a:solidFill>
                            <a:srgbClr val="FFFFFF"/>
                          </a:solidFill>
                          <a:latin typeface="Cousine"/>
                          <a:ea typeface="Cousine"/>
                          <a:cs typeface="Cousine"/>
                          <a:sym typeface="Cousine"/>
                        </a:rPr>
                        <a:t>% - 58%</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US" sz="1800" b="1" dirty="0" smtClean="0">
                          <a:solidFill>
                            <a:srgbClr val="FFFFFF"/>
                          </a:solidFill>
                          <a:latin typeface="Cousine"/>
                          <a:ea typeface="Cousine"/>
                          <a:cs typeface="Cousine"/>
                          <a:sym typeface="Cousine"/>
                        </a:rPr>
                        <a:t>≈55%</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just" rtl="0">
                        <a:spcBef>
                          <a:spcPts val="0"/>
                        </a:spcBef>
                        <a:spcAft>
                          <a:spcPts val="0"/>
                        </a:spcAft>
                        <a:buNone/>
                      </a:pPr>
                      <a:r>
                        <a:rPr lang="en" sz="1800" b="1" i="0" u="none" strike="noStrike" cap="none" dirty="0" smtClean="0">
                          <a:solidFill>
                            <a:srgbClr val="FFFFFF"/>
                          </a:solidFill>
                          <a:latin typeface="Cousine"/>
                          <a:ea typeface="Cousine"/>
                          <a:cs typeface="Cousine"/>
                          <a:sym typeface="Cousine"/>
                        </a:rPr>
                        <a:t>2</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dirty="0" smtClean="0">
                          <a:solidFill>
                            <a:srgbClr val="FFFFFF"/>
                          </a:solidFill>
                          <a:latin typeface="Cousine"/>
                          <a:ea typeface="Cousine"/>
                          <a:cs typeface="Cousine"/>
                          <a:sym typeface="Cousine"/>
                        </a:rPr>
                        <a:t>100</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US" sz="1800" b="1" dirty="0" smtClean="0">
                          <a:solidFill>
                            <a:srgbClr val="FFFFFF"/>
                          </a:solidFill>
                          <a:latin typeface="Cousine"/>
                          <a:ea typeface="Cousine"/>
                          <a:cs typeface="Cousine"/>
                          <a:sym typeface="Cousine"/>
                        </a:rPr>
                        <a:t>60%</a:t>
                      </a:r>
                      <a:r>
                        <a:rPr lang="en-US" sz="1800" b="1" baseline="0" dirty="0" smtClean="0">
                          <a:solidFill>
                            <a:srgbClr val="FFFFFF"/>
                          </a:solidFill>
                          <a:latin typeface="Cousine"/>
                          <a:ea typeface="Cousine"/>
                          <a:cs typeface="Cousine"/>
                          <a:sym typeface="Cousine"/>
                        </a:rPr>
                        <a:t> - 64%</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US" sz="1800" b="1" dirty="0" smtClean="0">
                          <a:solidFill>
                            <a:srgbClr val="FFFFFF"/>
                          </a:solidFill>
                          <a:latin typeface="Cousine"/>
                          <a:ea typeface="Cousine"/>
                          <a:cs typeface="Cousine"/>
                          <a:sym typeface="Cousine"/>
                        </a:rPr>
                        <a:t>&lt;66%</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solidFill>
                        <a:srgbClr val="FFFFFF"/>
                      </a:solidFill>
                      <a:prstDash val="dash"/>
                      <a:round/>
                      <a:headEnd type="none" w="sm" len="sm"/>
                      <a:tailEnd type="none" w="sm" len="sm"/>
                    </a:lnB>
                    <a:solidFill>
                      <a:srgbClr val="FFFFFF">
                        <a:alpha val="14620"/>
                      </a:srgbClr>
                    </a:solidFill>
                  </a:tcPr>
                </a:tc>
              </a:tr>
              <a:tr h="579975">
                <a:tc>
                  <a:txBody>
                    <a:bodyPr/>
                    <a:lstStyle/>
                    <a:p>
                      <a:pPr marL="0" lvl="0" indent="0" algn="just" rtl="0">
                        <a:spcBef>
                          <a:spcPts val="0"/>
                        </a:spcBef>
                        <a:spcAft>
                          <a:spcPts val="0"/>
                        </a:spcAft>
                        <a:buNone/>
                      </a:pPr>
                      <a:r>
                        <a:rPr lang="en" sz="1800" b="1" i="0" u="none" strike="noStrike" cap="none" dirty="0" smtClean="0">
                          <a:solidFill>
                            <a:srgbClr val="FFFFFF"/>
                          </a:solidFill>
                          <a:latin typeface="Cousine"/>
                          <a:ea typeface="Cousine"/>
                          <a:cs typeface="Cousine"/>
                          <a:sym typeface="Cousine"/>
                        </a:rPr>
                        <a:t>3</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i="0" u="none" strike="noStrike" cap="none" dirty="0" smtClean="0">
                          <a:solidFill>
                            <a:srgbClr val="FFFFFF"/>
                          </a:solidFill>
                          <a:latin typeface="Cousine"/>
                          <a:ea typeface="Cousine"/>
                          <a:cs typeface="Cousine"/>
                          <a:sym typeface="Cousine"/>
                        </a:rPr>
                        <a:t>500</a:t>
                      </a:r>
                      <a:endParaRPr sz="1800" b="1" i="0" u="none" strike="noStrike" cap="none"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c>
                  <a:txBody>
                    <a:bodyPr/>
                    <a:lstStyle/>
                    <a:p>
                      <a:pPr marL="0" lvl="0" indent="0" algn="just" rtl="0">
                        <a:spcBef>
                          <a:spcPts val="0"/>
                        </a:spcBef>
                        <a:spcAft>
                          <a:spcPts val="0"/>
                        </a:spcAft>
                        <a:buNone/>
                      </a:pPr>
                      <a:r>
                        <a:rPr lang="en" sz="1800" b="1" dirty="0" smtClean="0">
                          <a:solidFill>
                            <a:srgbClr val="FFFFFF"/>
                          </a:solidFill>
                          <a:latin typeface="Cousine"/>
                          <a:ea typeface="Cousine"/>
                          <a:cs typeface="Cousine"/>
                          <a:sym typeface="Cousine"/>
                        </a:rPr>
                        <a:t>65%</a:t>
                      </a:r>
                      <a:r>
                        <a:rPr lang="en" sz="1800" b="1" baseline="0" dirty="0" smtClean="0">
                          <a:solidFill>
                            <a:srgbClr val="FFFFFF"/>
                          </a:solidFill>
                          <a:latin typeface="Cousine"/>
                          <a:ea typeface="Cousine"/>
                          <a:cs typeface="Cousine"/>
                          <a:sym typeface="Cousine"/>
                        </a:rPr>
                        <a:t> - 77%</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tcPr>
                </a:tc>
                <a:tc>
                  <a:txBody>
                    <a:bodyPr/>
                    <a:lstStyle/>
                    <a:p>
                      <a:pPr marL="0" lvl="0" indent="0" algn="just" rtl="0">
                        <a:spcBef>
                          <a:spcPts val="0"/>
                        </a:spcBef>
                        <a:spcAft>
                          <a:spcPts val="0"/>
                        </a:spcAft>
                        <a:buNone/>
                      </a:pPr>
                      <a:r>
                        <a:rPr lang="en" sz="1800" b="1" dirty="0" smtClean="0">
                          <a:solidFill>
                            <a:srgbClr val="FFFFFF"/>
                          </a:solidFill>
                          <a:latin typeface="Cousine"/>
                          <a:ea typeface="Cousine"/>
                          <a:cs typeface="Cousine"/>
                          <a:sym typeface="Cousine"/>
                        </a:rPr>
                        <a:t>&lt;85%</a:t>
                      </a:r>
                      <a:endParaRPr sz="1800" b="1" dirty="0">
                        <a:solidFill>
                          <a:srgbClr val="FFFFFF"/>
                        </a:solidFill>
                        <a:latin typeface="Cousine"/>
                        <a:ea typeface="Cousine"/>
                        <a:cs typeface="Cousine"/>
                        <a:sym typeface="Cousine"/>
                      </a:endParaRPr>
                    </a:p>
                  </a:txBody>
                  <a:tcPr marL="91425" marR="91425" marT="68575" marB="68575" anchor="ctr">
                    <a:lnL w="19050" cap="flat" cmpd="sng">
                      <a:solidFill>
                        <a:srgbClr val="FFFFFF">
                          <a:alpha val="0"/>
                        </a:srgbClr>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dash"/>
                      <a:round/>
                      <a:headEnd type="none" w="sm" len="sm"/>
                      <a:tailEnd type="none" w="sm" len="sm"/>
                    </a:lnT>
                    <a:lnB w="9525" cap="flat" cmpd="sng" algn="ctr">
                      <a:solidFill>
                        <a:srgbClr val="FFFFFF"/>
                      </a:solidFill>
                      <a:prstDash val="dash"/>
                      <a:round/>
                      <a:headEnd type="none" w="sm" len="sm"/>
                      <a:tailEnd type="none" w="sm" len="sm"/>
                    </a:lnB>
                    <a:solidFill>
                      <a:srgbClr val="FFFFFF">
                        <a:alpha val="14620"/>
                      </a:srgbClr>
                    </a:solidFill>
                  </a:tcPr>
                </a:tc>
              </a:tr>
            </a:tbl>
          </a:graphicData>
        </a:graphic>
      </p:graphicFrame>
      <p:sp>
        <p:nvSpPr>
          <p:cNvPr id="184" name="Google Shape;184;p2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365996554"/>
      </p:ext>
    </p:extLst>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9539" y="391964"/>
            <a:ext cx="8229600" cy="413400"/>
          </a:xfrm>
        </p:spPr>
        <p:txBody>
          <a:bodyPr/>
          <a:lstStyle/>
          <a:p>
            <a:pPr algn="just"/>
            <a:r>
              <a:rPr lang="en-US" sz="1800" dirty="0"/>
              <a:t>The external camera provided slightly better observations than the laptop's internal camera, but they were still comparable to or nearly equal. No such pronounced change in accuracy could be observed.</a:t>
            </a:r>
            <a:endParaRPr lang="en-IN" sz="1800" dirty="0"/>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7" name="Content Placeholder 6" descr="C:\Users\Amaan Lone\Desktop\Observation Outputs\External WebCam\100 Pictures\Screenshot 2023-01-27 154449.jpg"/>
          <p:cNvPicPr>
            <a:picLocks noGrp="1"/>
          </p:cNvPicPr>
          <p:nvPr>
            <p:ph sz="half" idx="1"/>
          </p:nvPr>
        </p:nvPicPr>
        <p:blipFill rotWithShape="1">
          <a:blip r:embed="rId2" cstate="print">
            <a:extLst>
              <a:ext uri="{28A0092B-C50C-407E-A947-70E740481C1C}">
                <a14:useLocalDpi xmlns:a14="http://schemas.microsoft.com/office/drawing/2010/main" val="0"/>
              </a:ext>
            </a:extLst>
          </a:blip>
          <a:srcRect l="11499" t="30928" r="14627"/>
          <a:stretch/>
        </p:blipFill>
        <p:spPr bwMode="auto">
          <a:xfrm>
            <a:off x="3080599" y="1797978"/>
            <a:ext cx="2881043" cy="2189577"/>
          </a:xfrm>
          <a:prstGeom prst="rect">
            <a:avLst/>
          </a:prstGeom>
          <a:noFill/>
          <a:ln>
            <a:noFill/>
          </a:ln>
          <a:extLst>
            <a:ext uri="{53640926-AAD7-44D8-BBD7-CCE9431645EC}">
              <a14:shadowObscured xmlns:a14="http://schemas.microsoft.com/office/drawing/2010/main"/>
            </a:ext>
          </a:extLst>
        </p:spPr>
      </p:pic>
      <p:pic>
        <p:nvPicPr>
          <p:cNvPr id="9" name="Content Placeholder 8" descr="C:\Users\Amaan Lone\Downloads\WhatsApp Image 2023-01-28 at 12.13.54 AM.jpeg"/>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350412" y="1797978"/>
            <a:ext cx="2283518" cy="2189577"/>
          </a:xfrm>
          <a:prstGeom prst="rect">
            <a:avLst/>
          </a:prstGeom>
          <a:noFill/>
          <a:ln>
            <a:noFill/>
          </a:ln>
        </p:spPr>
      </p:pic>
      <p:pic>
        <p:nvPicPr>
          <p:cNvPr id="10" name="Picture 9" descr="C:\Users\Amaan Lone\Desktop\Observation Outputs\Smart Phone Camera\500 Pictures\SIngle Person Live Camera(61-67) Accuracy.jpg"/>
          <p:cNvPicPr/>
          <p:nvPr/>
        </p:nvPicPr>
        <p:blipFill rotWithShape="1">
          <a:blip r:embed="rId4" cstate="print">
            <a:extLst>
              <a:ext uri="{28A0092B-C50C-407E-A947-70E740481C1C}">
                <a14:useLocalDpi xmlns:a14="http://schemas.microsoft.com/office/drawing/2010/main" val="0"/>
              </a:ext>
            </a:extLst>
          </a:blip>
          <a:srcRect t="9064"/>
          <a:stretch/>
        </p:blipFill>
        <p:spPr bwMode="auto">
          <a:xfrm>
            <a:off x="340931" y="1797978"/>
            <a:ext cx="2350898" cy="218957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2724304"/>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sz="3200" b="1" dirty="0" smtClean="0">
                <a:latin typeface="CF Blackboard Personal" pitchFamily="2" charset="0"/>
              </a:rPr>
              <a:t>CONCLUSION </a:t>
            </a:r>
            <a:r>
              <a:rPr lang="en-IN" sz="3600" b="1" dirty="0" smtClean="0">
                <a:latin typeface="Almonte Snow" panose="02000400000000000000" pitchFamily="2" charset="0"/>
              </a:rPr>
              <a:t>!!</a:t>
            </a:r>
            <a:endParaRPr lang="en-IN" sz="3200" b="1" dirty="0">
              <a:latin typeface="Almonte Snow" panose="02000400000000000000" pitchFamily="2" charset="0"/>
            </a:endParaRPr>
          </a:p>
        </p:txBody>
      </p:sp>
      <p:sp>
        <p:nvSpPr>
          <p:cNvPr id="7" name="Content Placeholder 6"/>
          <p:cNvSpPr>
            <a:spLocks noGrp="1"/>
          </p:cNvSpPr>
          <p:nvPr>
            <p:ph idx="1"/>
          </p:nvPr>
        </p:nvSpPr>
        <p:spPr>
          <a:xfrm>
            <a:off x="102742" y="1200150"/>
            <a:ext cx="8584058" cy="3429000"/>
          </a:xfrm>
        </p:spPr>
        <p:txBody>
          <a:bodyPr/>
          <a:lstStyle/>
          <a:p>
            <a:r>
              <a:rPr lang="en-US" sz="1600" dirty="0"/>
              <a:t>At the conclusion of this project, we were able to compare, contrast, and successfully implement the algorithms LBPH and Haar Cascade with the necessary observations, taking into account a variety of challenging scenarios. </a:t>
            </a:r>
            <a:r>
              <a:rPr lang="en-US" sz="1600" dirty="0" smtClean="0"/>
              <a:t>We </a:t>
            </a:r>
            <a:r>
              <a:rPr lang="en-US" sz="1600" dirty="0"/>
              <a:t>furthermore stated the ideal circumstances for each algorithm to achieve the best results. The results of this project clearly demonstrate that both LBPH and Haar Cascade algorithms are effective tools for facial recognition and have the potential to be used in numerous applications ranging from security systems to healthcare. The insights from this project can be used to inform further research into facial recognition technology, as well as the development of more sophisticated algorithms. This project has been a great learning experience that has allowed us to gain an in-depth understanding of facial recognition technology, and how LBPH and Haar Cascade algorithms compare.</a:t>
            </a:r>
            <a:endParaRPr lang="en-IN" sz="1600" dirty="0"/>
          </a:p>
        </p:txBody>
      </p:sp>
      <p:sp>
        <p:nvSpPr>
          <p:cNvPr id="5" name="Slide Number Placeholder 4"/>
          <p:cNvSpPr>
            <a:spLocks noGrp="1"/>
          </p:cNvSpPr>
          <p:nvPr>
            <p:ph type="sldNum" sz="quarter" idx="12"/>
          </p:nvPr>
        </p:nvSpPr>
        <p:spPr/>
        <p:txBody>
          <a:bodyPr/>
          <a:lstStyle/>
          <a:p>
            <a:fld id="{FEA1243F-3000-4347-94A4-FBDEAD3122CB}" type="slidenum">
              <a:rPr lang="en-US" smtClean="0"/>
              <a:pPr/>
              <a:t>42</a:t>
            </a:fld>
            <a:endParaRPr lang="en-US" dirty="0"/>
          </a:p>
        </p:txBody>
      </p:sp>
    </p:spTree>
    <p:extLst>
      <p:ext uri="{BB962C8B-B14F-4D97-AF65-F5344CB8AC3E}">
        <p14:creationId xmlns:p14="http://schemas.microsoft.com/office/powerpoint/2010/main" val="4073358164"/>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98DCA46-603B-4178-8707-30E192CE6B8D}"/>
              </a:ext>
            </a:extLst>
          </p:cNvPr>
          <p:cNvSpPr>
            <a:spLocks noGrp="1"/>
          </p:cNvSpPr>
          <p:nvPr>
            <p:ph type="title"/>
          </p:nvPr>
        </p:nvSpPr>
        <p:spPr>
          <a:xfrm>
            <a:off x="413538" y="177007"/>
            <a:ext cx="3996444" cy="599480"/>
          </a:xfrm>
        </p:spPr>
        <p:txBody>
          <a:bodyPr>
            <a:noAutofit/>
          </a:bodyPr>
          <a:lstStyle/>
          <a:p>
            <a:r>
              <a:rPr lang="en-US" sz="4500" dirty="0">
                <a:latin typeface="CF Blackboard Personal" pitchFamily="2" charset="0"/>
              </a:rPr>
              <a:t>Resources: </a:t>
            </a:r>
          </a:p>
        </p:txBody>
      </p:sp>
      <p:sp>
        <p:nvSpPr>
          <p:cNvPr id="3" name="Text Placeholder 2">
            <a:extLst>
              <a:ext uri="{FF2B5EF4-FFF2-40B4-BE49-F238E27FC236}">
                <a16:creationId xmlns="" xmlns:a16="http://schemas.microsoft.com/office/drawing/2014/main" id="{06554A61-D199-469B-AB0C-B68F82B5059F}"/>
              </a:ext>
            </a:extLst>
          </p:cNvPr>
          <p:cNvSpPr>
            <a:spLocks noGrp="1"/>
          </p:cNvSpPr>
          <p:nvPr>
            <p:ph idx="1"/>
          </p:nvPr>
        </p:nvSpPr>
        <p:spPr>
          <a:xfrm>
            <a:off x="422257" y="1375967"/>
            <a:ext cx="8100900" cy="3515562"/>
          </a:xfrm>
          <a:noFill/>
        </p:spPr>
        <p:txBody>
          <a:bodyPr>
            <a:noAutofit/>
          </a:bodyPr>
          <a:lstStyle/>
          <a:p>
            <a:pPr lvl="0">
              <a:buFont typeface="Courier New" panose="02070309020205020404" pitchFamily="49" charset="0"/>
              <a:buChar char="o"/>
            </a:pPr>
            <a:r>
              <a:rPr lang="en-IN" sz="900" b="1" u="sng" dirty="0">
                <a:solidFill>
                  <a:schemeClr val="tx2">
                    <a:lumMod val="25000"/>
                  </a:schemeClr>
                </a:solidFill>
                <a:hlinkClick r:id="rId2"/>
              </a:rPr>
              <a:t>https://towardsdatascience.com/</a:t>
            </a:r>
            <a:endParaRPr lang="en-IN" sz="900" b="1" dirty="0">
              <a:solidFill>
                <a:schemeClr val="tx2">
                  <a:lumMod val="25000"/>
                </a:schemeClr>
              </a:solidFill>
            </a:endParaRPr>
          </a:p>
          <a:p>
            <a:pPr lvl="0">
              <a:buFont typeface="Courier New" panose="02070309020205020404" pitchFamily="49" charset="0"/>
              <a:buChar char="o"/>
            </a:pPr>
            <a:r>
              <a:rPr lang="en-IN" sz="900" b="1" u="sng" dirty="0">
                <a:solidFill>
                  <a:schemeClr val="tx2">
                    <a:lumMod val="25000"/>
                  </a:schemeClr>
                </a:solidFill>
                <a:hlinkClick r:id="rId3"/>
              </a:rPr>
              <a:t>www.youtube.com</a:t>
            </a:r>
            <a:endParaRPr lang="en-IN" sz="900" b="1" dirty="0">
              <a:solidFill>
                <a:schemeClr val="tx2">
                  <a:lumMod val="25000"/>
                </a:schemeClr>
              </a:solidFill>
            </a:endParaRPr>
          </a:p>
          <a:p>
            <a:pPr lvl="0">
              <a:buFont typeface="Courier New" panose="02070309020205020404" pitchFamily="49" charset="0"/>
              <a:buChar char="o"/>
            </a:pPr>
            <a:r>
              <a:rPr lang="en-IN" sz="900" b="1" u="sng" dirty="0">
                <a:solidFill>
                  <a:schemeClr val="tx2">
                    <a:lumMod val="25000"/>
                  </a:schemeClr>
                </a:solidFill>
                <a:hlinkClick r:id="rId4"/>
              </a:rPr>
              <a:t>https://www.analyticsvidhya.com/</a:t>
            </a:r>
            <a:endParaRPr lang="en-IN" sz="900" b="1" dirty="0">
              <a:solidFill>
                <a:schemeClr val="tx2">
                  <a:lumMod val="25000"/>
                </a:schemeClr>
              </a:solidFill>
            </a:endParaRPr>
          </a:p>
          <a:p>
            <a:pPr lvl="0">
              <a:buFont typeface="Courier New" panose="02070309020205020404" pitchFamily="49" charset="0"/>
              <a:buChar char="o"/>
            </a:pPr>
            <a:r>
              <a:rPr lang="en-IN" sz="900" b="1" u="sng" dirty="0">
                <a:solidFill>
                  <a:schemeClr val="tx2">
                    <a:lumMod val="25000"/>
                  </a:schemeClr>
                </a:solidFill>
                <a:hlinkClick r:id="rId5"/>
              </a:rPr>
              <a:t>https://docs.python.org/3/library/tk.html</a:t>
            </a:r>
            <a:endParaRPr lang="en-IN" sz="900" b="1" dirty="0">
              <a:solidFill>
                <a:schemeClr val="tx2">
                  <a:lumMod val="25000"/>
                </a:schemeClr>
              </a:solidFill>
            </a:endParaRPr>
          </a:p>
          <a:p>
            <a:pPr lvl="0">
              <a:buFont typeface="Courier New" panose="02070309020205020404" pitchFamily="49" charset="0"/>
              <a:buChar char="o"/>
            </a:pPr>
            <a:r>
              <a:rPr lang="en-IN" sz="900" b="1" u="sng" dirty="0">
                <a:solidFill>
                  <a:schemeClr val="tx2">
                    <a:lumMod val="25000"/>
                  </a:schemeClr>
                </a:solidFill>
                <a:hlinkClick r:id="rId6"/>
              </a:rPr>
              <a:t>https://realpython.com/python-gui-tkinter/</a:t>
            </a:r>
            <a:endParaRPr lang="en-IN" sz="900" b="1" dirty="0">
              <a:solidFill>
                <a:schemeClr val="tx2">
                  <a:lumMod val="25000"/>
                </a:schemeClr>
              </a:solidFill>
            </a:endParaRPr>
          </a:p>
          <a:p>
            <a:pPr lvl="0">
              <a:buFont typeface="Courier New" panose="02070309020205020404" pitchFamily="49" charset="0"/>
              <a:buChar char="o"/>
            </a:pPr>
            <a:r>
              <a:rPr lang="en-IN" sz="900" b="1" u="sng" dirty="0">
                <a:solidFill>
                  <a:schemeClr val="tx2">
                    <a:lumMod val="25000"/>
                  </a:schemeClr>
                </a:solidFill>
                <a:hlinkClick r:id="rId7"/>
              </a:rPr>
              <a:t>https://www.geeksforgeeks.org/</a:t>
            </a:r>
            <a:endParaRPr lang="en-IN" sz="900" b="1" dirty="0">
              <a:solidFill>
                <a:schemeClr val="tx2">
                  <a:lumMod val="25000"/>
                </a:schemeClr>
              </a:solidFill>
            </a:endParaRPr>
          </a:p>
          <a:p>
            <a:pPr lvl="0">
              <a:buFont typeface="Courier New" panose="02070309020205020404" pitchFamily="49" charset="0"/>
              <a:buChar char="o"/>
            </a:pPr>
            <a:r>
              <a:rPr lang="en-IN" sz="900" b="1" u="sng" dirty="0">
                <a:solidFill>
                  <a:schemeClr val="tx2">
                    <a:lumMod val="25000"/>
                  </a:schemeClr>
                </a:solidFill>
                <a:hlinkClick r:id="rId8"/>
              </a:rPr>
              <a:t>https://www.javatpoint.com/</a:t>
            </a:r>
            <a:endParaRPr lang="en-IN" sz="900" b="1" dirty="0">
              <a:solidFill>
                <a:schemeClr val="tx2">
                  <a:lumMod val="25000"/>
                </a:schemeClr>
              </a:solidFill>
            </a:endParaRPr>
          </a:p>
          <a:p>
            <a:pPr lvl="0">
              <a:buFont typeface="Courier New" panose="02070309020205020404" pitchFamily="49" charset="0"/>
              <a:buChar char="o"/>
            </a:pPr>
            <a:r>
              <a:rPr lang="en-IN" sz="900" b="1" u="sng" dirty="0">
                <a:solidFill>
                  <a:schemeClr val="tx2">
                    <a:lumMod val="25000"/>
                  </a:schemeClr>
                </a:solidFill>
                <a:hlinkClick r:id="rId9"/>
              </a:rPr>
              <a:t>https://www.section.io/</a:t>
            </a:r>
            <a:endParaRPr lang="en-IN" sz="900" b="1" dirty="0">
              <a:solidFill>
                <a:schemeClr val="tx2">
                  <a:lumMod val="25000"/>
                </a:schemeClr>
              </a:solidFill>
            </a:endParaRPr>
          </a:p>
          <a:p>
            <a:pPr lvl="0">
              <a:buFont typeface="Courier New" panose="02070309020205020404" pitchFamily="49" charset="0"/>
              <a:buChar char="o"/>
            </a:pPr>
            <a:r>
              <a:rPr lang="en-IN" sz="900" b="1" u="sng" dirty="0">
                <a:solidFill>
                  <a:schemeClr val="tx2">
                    <a:lumMod val="25000"/>
                  </a:schemeClr>
                </a:solidFill>
                <a:hlinkClick r:id="rId10"/>
              </a:rPr>
              <a:t>https://www.hindawi.com/journals/cin/2022/4515642/</a:t>
            </a:r>
            <a:endParaRPr lang="en-IN" sz="900" b="1" dirty="0">
              <a:solidFill>
                <a:schemeClr val="tx2">
                  <a:lumMod val="25000"/>
                </a:schemeClr>
              </a:solidFill>
            </a:endParaRPr>
          </a:p>
          <a:p>
            <a:pPr lvl="0">
              <a:buFont typeface="Courier New" panose="02070309020205020404" pitchFamily="49" charset="0"/>
              <a:buChar char="o"/>
            </a:pPr>
            <a:r>
              <a:rPr lang="en-IN" sz="900" b="1" u="sng" dirty="0">
                <a:solidFill>
                  <a:schemeClr val="tx2">
                    <a:lumMod val="25000"/>
                  </a:schemeClr>
                </a:solidFill>
                <a:hlinkClick r:id="rId11"/>
              </a:rPr>
              <a:t>https://ieeexplore.ieee.org/document/8776934</a:t>
            </a:r>
            <a:endParaRPr lang="en-IN" sz="900" b="1" dirty="0">
              <a:solidFill>
                <a:schemeClr val="tx2">
                  <a:lumMod val="25000"/>
                </a:schemeClr>
              </a:solidFill>
            </a:endParaRPr>
          </a:p>
          <a:p>
            <a:pPr lvl="0">
              <a:buFont typeface="Courier New" panose="02070309020205020404" pitchFamily="49" charset="0"/>
              <a:buChar char="o"/>
            </a:pPr>
            <a:r>
              <a:rPr lang="en-IN" sz="900" b="1" u="sng" dirty="0">
                <a:solidFill>
                  <a:schemeClr val="tx2">
                    <a:lumMod val="25000"/>
                  </a:schemeClr>
                </a:solidFill>
                <a:hlinkClick r:id="rId12"/>
              </a:rPr>
              <a:t>https://docs.opencv.org/3.4/db/d28/tutorial_cascade_classifier.html</a:t>
            </a:r>
            <a:endParaRPr lang="en-IN" sz="900" b="1" u="sng" dirty="0">
              <a:solidFill>
                <a:schemeClr val="tx2">
                  <a:lumMod val="25000"/>
                </a:schemeClr>
              </a:solidFill>
            </a:endParaRPr>
          </a:p>
          <a:p>
            <a:pPr>
              <a:buFont typeface="Courier New" panose="02070309020205020404" pitchFamily="49" charset="0"/>
              <a:buChar char="o"/>
            </a:pPr>
            <a:r>
              <a:rPr lang="en-US" sz="900" b="1" dirty="0">
                <a:solidFill>
                  <a:schemeClr val="tx2">
                    <a:lumMod val="25000"/>
                  </a:schemeClr>
                </a:solidFill>
                <a:hlinkClick r:id="rId13"/>
              </a:rPr>
              <a:t>https://www.slideshare.net/SmritiTikoo/face-detection-62383927</a:t>
            </a:r>
            <a:endParaRPr lang="en-US" sz="900" b="1" dirty="0">
              <a:solidFill>
                <a:schemeClr val="tx2">
                  <a:lumMod val="25000"/>
                </a:schemeClr>
              </a:solidFill>
            </a:endParaRPr>
          </a:p>
          <a:p>
            <a:pPr>
              <a:buFont typeface="Courier New" panose="02070309020205020404" pitchFamily="49" charset="0"/>
              <a:buChar char="o"/>
            </a:pPr>
            <a:r>
              <a:rPr lang="en-US" sz="900" b="1" u="sng" dirty="0">
                <a:solidFill>
                  <a:schemeClr val="tx2">
                    <a:lumMod val="25000"/>
                  </a:schemeClr>
                </a:solidFill>
                <a:hlinkClick r:id="rId14"/>
              </a:rPr>
              <a:t>https://docs.opencv.org/2.4/modules/contrib/doc/facerec/facerec_tutorial.html#local-binary-patterns-histograms</a:t>
            </a:r>
            <a:endParaRPr lang="en-US" sz="900" b="1" dirty="0">
              <a:solidFill>
                <a:schemeClr val="tx2">
                  <a:lumMod val="25000"/>
                </a:schemeClr>
              </a:solidFill>
            </a:endParaRPr>
          </a:p>
          <a:p>
            <a:pPr>
              <a:buFont typeface="Courier New" panose="02070309020205020404" pitchFamily="49" charset="0"/>
              <a:buChar char="o"/>
            </a:pPr>
            <a:endParaRPr lang="en-US" sz="900" b="1" dirty="0">
              <a:solidFill>
                <a:schemeClr val="tx2">
                  <a:lumMod val="25000"/>
                </a:schemeClr>
              </a:solidFill>
            </a:endParaRPr>
          </a:p>
          <a:p>
            <a:pPr lvl="0">
              <a:buFont typeface="Courier New" panose="02070309020205020404" pitchFamily="49" charset="0"/>
              <a:buChar char="o"/>
            </a:pPr>
            <a:endParaRPr lang="en-IN" sz="900" b="1" dirty="0">
              <a:solidFill>
                <a:schemeClr val="tx2">
                  <a:lumMod val="25000"/>
                </a:schemeClr>
              </a:solidFill>
            </a:endParaRPr>
          </a:p>
        </p:txBody>
      </p:sp>
      <p:sp>
        <p:nvSpPr>
          <p:cNvPr id="2" name="Slide Number Placeholder 1">
            <a:extLst>
              <a:ext uri="{FF2B5EF4-FFF2-40B4-BE49-F238E27FC236}">
                <a16:creationId xmlns="" xmlns:a16="http://schemas.microsoft.com/office/drawing/2014/main" id="{6D90B5C6-1CB0-445E-99D1-8E2FE8C59B50}"/>
              </a:ext>
            </a:extLst>
          </p:cNvPr>
          <p:cNvSpPr>
            <a:spLocks noGrp="1"/>
          </p:cNvSpPr>
          <p:nvPr>
            <p:ph type="sldNum" sz="quarter" idx="12"/>
          </p:nvPr>
        </p:nvSpPr>
        <p:spPr/>
        <p:txBody>
          <a:bodyPr/>
          <a:lstStyle/>
          <a:p>
            <a:fld id="{C263D6C4-4840-40CC-AC84-17E24B3B7BDE}" type="slidenum">
              <a:rPr lang="en-US" smtClean="0"/>
              <a:pPr/>
              <a:t>43</a:t>
            </a:fld>
            <a:endParaRPr lang="en-US" dirty="0"/>
          </a:p>
        </p:txBody>
      </p:sp>
      <p:pic>
        <p:nvPicPr>
          <p:cNvPr id="16386" name="Picture 2" descr="File:Open educational resources animated.gif - Wikimedia Commons"/>
          <p:cNvPicPr>
            <a:picLocks noChangeAspect="1" noChangeArrowheads="1" noCrop="1"/>
          </p:cNvPicPr>
          <p:nvPr/>
        </p:nvPicPr>
        <p:blipFill>
          <a:blip r:embed="rId15" cstate="print">
            <a:extLst>
              <a:ext uri="{28A0092B-C50C-407E-A947-70E740481C1C}">
                <a14:useLocalDpi xmlns:a14="http://schemas.microsoft.com/office/drawing/2010/main"/>
              </a:ext>
            </a:extLst>
          </a:blip>
          <a:srcRect/>
          <a:stretch>
            <a:fillRect/>
          </a:stretch>
        </p:blipFill>
        <p:spPr bwMode="auto">
          <a:xfrm>
            <a:off x="5593769" y="1709280"/>
            <a:ext cx="2564105" cy="1710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6"/>
          <a:stretch>
            <a:fillRect/>
          </a:stretch>
        </p:blipFill>
        <p:spPr>
          <a:xfrm>
            <a:off x="4409982" y="300237"/>
            <a:ext cx="952500" cy="952500"/>
          </a:xfrm>
          <a:prstGeom prst="rect">
            <a:avLst/>
          </a:prstGeom>
        </p:spPr>
      </p:pic>
    </p:spTree>
    <p:extLst>
      <p:ext uri="{BB962C8B-B14F-4D97-AF65-F5344CB8AC3E}">
        <p14:creationId xmlns:p14="http://schemas.microsoft.com/office/powerpoint/2010/main" val="36175677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anim calcmode="lin" valueType="num">
                                      <p:cBhvr>
                                        <p:cTn id="1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anim calcmode="lin" valueType="num">
                                      <p:cBhvr>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1000"/>
                                        <p:tgtEl>
                                          <p:spTgt spid="3">
                                            <p:txEl>
                                              <p:pRg st="7" end="7"/>
                                            </p:txEl>
                                          </p:spTgt>
                                        </p:tgtEl>
                                      </p:cBhvr>
                                    </p:animEffect>
                                    <p:anim calcmode="lin" valueType="num">
                                      <p:cBhvr>
                                        <p:cTn id="4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1000"/>
                                        <p:tgtEl>
                                          <p:spTgt spid="3">
                                            <p:txEl>
                                              <p:pRg st="8" end="8"/>
                                            </p:txEl>
                                          </p:spTgt>
                                        </p:tgtEl>
                                      </p:cBhvr>
                                    </p:animEffect>
                                    <p:anim calcmode="lin" valueType="num">
                                      <p:cBhvr>
                                        <p:cTn id="5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1000"/>
                                        <p:tgtEl>
                                          <p:spTgt spid="3">
                                            <p:txEl>
                                              <p:pRg st="9" end="9"/>
                                            </p:txEl>
                                          </p:spTgt>
                                        </p:tgtEl>
                                      </p:cBhvr>
                                    </p:animEffect>
                                    <p:anim calcmode="lin" valueType="num">
                                      <p:cBhvr>
                                        <p:cTn id="5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1000"/>
                                        <p:tgtEl>
                                          <p:spTgt spid="3">
                                            <p:txEl>
                                              <p:pRg st="10" end="10"/>
                                            </p:txEl>
                                          </p:spTgt>
                                        </p:tgtEl>
                                      </p:cBhvr>
                                    </p:animEffect>
                                    <p:anim calcmode="lin" valueType="num">
                                      <p:cBhvr>
                                        <p:cTn id="6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Effect transition="in" filter="fade">
                                      <p:cBhvr>
                                        <p:cTn id="65" dur="1000"/>
                                        <p:tgtEl>
                                          <p:spTgt spid="3">
                                            <p:txEl>
                                              <p:pRg st="11" end="11"/>
                                            </p:txEl>
                                          </p:spTgt>
                                        </p:tgtEl>
                                      </p:cBhvr>
                                    </p:animEffect>
                                    <p:anim calcmode="lin" valueType="num">
                                      <p:cBhvr>
                                        <p:cTn id="6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
                                            <p:txEl>
                                              <p:pRg st="12" end="12"/>
                                            </p:txEl>
                                          </p:spTgt>
                                        </p:tgtEl>
                                        <p:attrNameLst>
                                          <p:attrName>style.visibility</p:attrName>
                                        </p:attrNameLst>
                                      </p:cBhvr>
                                      <p:to>
                                        <p:strVal val="visible"/>
                                      </p:to>
                                    </p:set>
                                    <p:animEffect transition="in" filter="fade">
                                      <p:cBhvr>
                                        <p:cTn id="70" dur="1000"/>
                                        <p:tgtEl>
                                          <p:spTgt spid="3">
                                            <p:txEl>
                                              <p:pRg st="12" end="12"/>
                                            </p:txEl>
                                          </p:spTgt>
                                        </p:tgtEl>
                                      </p:cBhvr>
                                    </p:animEffect>
                                    <p:anim calcmode="lin" valueType="num">
                                      <p:cBhvr>
                                        <p:cTn id="71"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10" presetClass="entr" presetSubtype="0" fill="hold" nodeType="afterEffect">
                                  <p:stCondLst>
                                    <p:cond delay="0"/>
                                  </p:stCondLst>
                                  <p:childTnLst>
                                    <p:set>
                                      <p:cBhvr>
                                        <p:cTn id="75" dur="1" fill="hold">
                                          <p:stCondLst>
                                            <p:cond delay="0"/>
                                          </p:stCondLst>
                                        </p:cTn>
                                        <p:tgtEl>
                                          <p:spTgt spid="16386"/>
                                        </p:tgtEl>
                                        <p:attrNameLst>
                                          <p:attrName>style.visibility</p:attrName>
                                        </p:attrNameLst>
                                      </p:cBhvr>
                                      <p:to>
                                        <p:strVal val="visible"/>
                                      </p:to>
                                    </p:set>
                                    <p:animEffect transition="in" filter="fade">
                                      <p:cBhvr>
                                        <p:cTn id="76" dur="500"/>
                                        <p:tgtEl>
                                          <p:spTgt spid="16386"/>
                                        </p:tgtEl>
                                      </p:cBhvr>
                                    </p:animEffect>
                                  </p:childTnLst>
                                </p:cTn>
                              </p:par>
                            </p:childTnLst>
                          </p:cTn>
                        </p:par>
                        <p:par>
                          <p:cTn id="77" fill="hold">
                            <p:stCondLst>
                              <p:cond delay="15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500"/>
                                        <p:tgtEl>
                                          <p:spTgt spid="5"/>
                                        </p:tgtEl>
                                      </p:cBhvr>
                                    </p:animEffect>
                                  </p:childTnLst>
                                </p:cTn>
                              </p:par>
                              <p:par>
                                <p:cTn id="81" presetID="26" presetClass="emph" presetSubtype="0" fill="hold" nodeType="withEffect">
                                  <p:stCondLst>
                                    <p:cond delay="0"/>
                                  </p:stCondLst>
                                  <p:childTnLst>
                                    <p:animEffect transition="out" filter="fade">
                                      <p:cBhvr>
                                        <p:cTn id="82" dur="5800" tmFilter="0, 0; .2, .5; .8, .5; 1, 0"/>
                                        <p:tgtEl>
                                          <p:spTgt spid="5"/>
                                        </p:tgtEl>
                                      </p:cBhvr>
                                    </p:animEffect>
                                    <p:animScale>
                                      <p:cBhvr>
                                        <p:cTn id="83" dur="2900" autoRev="1" fill="hold"/>
                                        <p:tgtEl>
                                          <p:spTgt spid="5"/>
                                        </p:tgtEl>
                                      </p:cBhvr>
                                      <p:by x="105000" y="105000"/>
                                    </p:animScale>
                                  </p:childTnLst>
                                </p:cTn>
                              </p:par>
                              <p:par>
                                <p:cTn id="84" presetID="26" presetClass="emph" presetSubtype="0" fill="hold" grpId="1" nodeType="withEffect">
                                  <p:stCondLst>
                                    <p:cond delay="0"/>
                                  </p:stCondLst>
                                  <p:childTnLst>
                                    <p:animEffect transition="out" filter="fade">
                                      <p:cBhvr>
                                        <p:cTn id="85" dur="5000" tmFilter="0, 0; .2, .5; .8, .5; 1, 0"/>
                                        <p:tgtEl>
                                          <p:spTgt spid="4"/>
                                        </p:tgtEl>
                                      </p:cBhvr>
                                    </p:animEffect>
                                    <p:animScale>
                                      <p:cBhvr>
                                        <p:cTn id="86" dur="2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F4AD68-EE8E-A77B-5286-A72AE11B1E8C}"/>
              </a:ext>
            </a:extLst>
          </p:cNvPr>
          <p:cNvSpPr>
            <a:spLocks noGrp="1"/>
          </p:cNvSpPr>
          <p:nvPr>
            <p:ph type="title"/>
          </p:nvPr>
        </p:nvSpPr>
        <p:spPr>
          <a:xfrm>
            <a:off x="256295" y="163923"/>
            <a:ext cx="7882869" cy="487712"/>
          </a:xfrm>
        </p:spPr>
        <p:txBody>
          <a:bodyPr/>
          <a:lstStyle/>
          <a:p>
            <a:pPr algn="just"/>
            <a:r>
              <a:rPr lang="en-IN" sz="3600" b="1" u="sng" dirty="0">
                <a:effectLst>
                  <a:outerShdw blurRad="38100" dist="38100" dir="2700000" algn="tl">
                    <a:srgbClr val="000000">
                      <a:alpha val="43137"/>
                    </a:srgbClr>
                  </a:outerShdw>
                </a:effectLst>
                <a:latin typeface="+mj-lt"/>
              </a:rPr>
              <a:t>TECHNOLOGIES USED</a:t>
            </a:r>
          </a:p>
        </p:txBody>
      </p:sp>
      <p:sp>
        <p:nvSpPr>
          <p:cNvPr id="3" name="Content Placeholder 2">
            <a:extLst>
              <a:ext uri="{FF2B5EF4-FFF2-40B4-BE49-F238E27FC236}">
                <a16:creationId xmlns:a16="http://schemas.microsoft.com/office/drawing/2014/main" xmlns="" id="{A6F05743-D540-E66F-00F6-8A152A0097DF}"/>
              </a:ext>
            </a:extLst>
          </p:cNvPr>
          <p:cNvSpPr>
            <a:spLocks noGrp="1"/>
          </p:cNvSpPr>
          <p:nvPr>
            <p:ph idx="1"/>
          </p:nvPr>
        </p:nvSpPr>
        <p:spPr/>
        <p:txBody>
          <a:bodyPr>
            <a:noAutofit/>
          </a:bodyPr>
          <a:lstStyle/>
          <a:p>
            <a:pPr marL="257175" indent="-257175" algn="just">
              <a:buFont typeface="Wingdings" panose="05000000000000000000" pitchFamily="2" charset="2"/>
              <a:buChar char="q"/>
            </a:pPr>
            <a:r>
              <a:rPr lang="en-IN" dirty="0" smtClean="0">
                <a:latin typeface="+mn-lt"/>
              </a:rPr>
              <a:t>Python</a:t>
            </a:r>
            <a:endParaRPr lang="en-IN" dirty="0">
              <a:latin typeface="+mn-lt"/>
            </a:endParaRPr>
          </a:p>
          <a:p>
            <a:pPr marL="257175" indent="-257175" algn="just">
              <a:buFont typeface="Wingdings" panose="05000000000000000000" pitchFamily="2" charset="2"/>
              <a:buChar char="q"/>
            </a:pPr>
            <a:r>
              <a:rPr lang="en-IN" dirty="0">
                <a:latin typeface="+mn-lt"/>
              </a:rPr>
              <a:t>VScode </a:t>
            </a:r>
          </a:p>
          <a:p>
            <a:pPr marL="257175" indent="-257175" algn="just">
              <a:buFont typeface="Wingdings" panose="05000000000000000000" pitchFamily="2" charset="2"/>
              <a:buChar char="q"/>
            </a:pPr>
            <a:r>
              <a:rPr lang="en-IN" dirty="0">
                <a:latin typeface="+mn-lt"/>
              </a:rPr>
              <a:t>Jupyter Notebook </a:t>
            </a:r>
          </a:p>
          <a:p>
            <a:pPr marL="257175" indent="-257175" algn="just">
              <a:buFont typeface="Wingdings" panose="05000000000000000000" pitchFamily="2" charset="2"/>
              <a:buChar char="q"/>
            </a:pPr>
            <a:r>
              <a:rPr lang="en-IN" dirty="0" smtClean="0">
                <a:latin typeface="+mn-lt"/>
              </a:rPr>
              <a:t>OpenCV</a:t>
            </a:r>
            <a:endParaRPr lang="en-IN" dirty="0">
              <a:latin typeface="+mn-lt"/>
            </a:endParaRPr>
          </a:p>
          <a:p>
            <a:pPr marL="257175" indent="-257175" algn="just">
              <a:buFont typeface="Wingdings" panose="05000000000000000000" pitchFamily="2" charset="2"/>
              <a:buChar char="q"/>
            </a:pPr>
            <a:r>
              <a:rPr lang="en-IN" dirty="0">
                <a:latin typeface="+mn-lt"/>
              </a:rPr>
              <a:t>Machine Learning </a:t>
            </a:r>
            <a:r>
              <a:rPr lang="en-IN" dirty="0" smtClean="0">
                <a:latin typeface="+mn-lt"/>
              </a:rPr>
              <a:t>Algorithms </a:t>
            </a:r>
            <a:endParaRPr lang="en-IN" dirty="0">
              <a:latin typeface="+mn-lt"/>
            </a:endParaRPr>
          </a:p>
          <a:p>
            <a:pPr marL="257175" indent="-257175" algn="just">
              <a:buFont typeface="Wingdings" panose="05000000000000000000" pitchFamily="2" charset="2"/>
              <a:buChar char="q"/>
            </a:pPr>
            <a:r>
              <a:rPr lang="en-IN" dirty="0" smtClean="0">
                <a:latin typeface="+mn-lt"/>
              </a:rPr>
              <a:t>Pickle</a:t>
            </a:r>
            <a:endParaRPr lang="en-IN" dirty="0">
              <a:latin typeface="+mn-lt"/>
            </a:endParaRPr>
          </a:p>
          <a:p>
            <a:pPr marL="0" indent="0" algn="just">
              <a:buNone/>
            </a:pPr>
            <a:endParaRPr lang="en-IN" dirty="0">
              <a:latin typeface="+mn-lt"/>
            </a:endParaRPr>
          </a:p>
          <a:p>
            <a:pPr marL="257175" indent="-257175" algn="just">
              <a:buFont typeface="Wingdings" panose="05000000000000000000" pitchFamily="2" charset="2"/>
              <a:buChar char="q"/>
            </a:pPr>
            <a:endParaRPr lang="en-IN" dirty="0">
              <a:latin typeface="+mn-lt"/>
            </a:endParaRPr>
          </a:p>
        </p:txBody>
      </p:sp>
      <p:sp>
        <p:nvSpPr>
          <p:cNvPr id="5" name="AutoShape 4" descr="Image result for python language"/>
          <p:cNvSpPr>
            <a:spLocks noChangeAspect="1" noChangeArrowheads="1"/>
          </p:cNvSpPr>
          <p:nvPr/>
        </p:nvSpPr>
        <p:spPr bwMode="auto">
          <a:xfrm>
            <a:off x="1373981" y="595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050"/>
          </a:p>
        </p:txBody>
      </p:sp>
      <p:pic>
        <p:nvPicPr>
          <p:cNvPr id="1034" name="Picture 10" descr="Python (programming language) - Wikipedia"/>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95568" y="401198"/>
            <a:ext cx="1458162" cy="15979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sual Studio Code Logo PNG Transparent &amp; SVG Vector - Freebie Supply"/>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58415" y="2968463"/>
            <a:ext cx="1941891" cy="145641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ile:Jupyter logo.svg - Wikimedia Commons"/>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20577099">
            <a:off x="4517110" y="929567"/>
            <a:ext cx="1202471" cy="139386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ile:OpenCV Logo with text.png - Wikimedia Commons"/>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374363" y="3057126"/>
            <a:ext cx="854000" cy="105215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FEA1243F-3000-4347-94A4-FBDEAD3122CB}" type="slidenum">
              <a:rPr lang="en-US" smtClean="0"/>
              <a:pPr/>
              <a:t>5</a:t>
            </a:fld>
            <a:endParaRPr lang="en-US" dirty="0"/>
          </a:p>
        </p:txBody>
      </p:sp>
    </p:spTree>
    <p:extLst>
      <p:ext uri="{BB962C8B-B14F-4D97-AF65-F5344CB8AC3E}">
        <p14:creationId xmlns:p14="http://schemas.microsoft.com/office/powerpoint/2010/main" val="42637690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4" dur="500"/>
                                        <p:tgtEl>
                                          <p:spTgt spid="3">
                                            <p:txEl>
                                              <p:pRg st="4" end="4"/>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34"/>
                                        </p:tgtEl>
                                        <p:attrNameLst>
                                          <p:attrName>style.visibility</p:attrName>
                                        </p:attrNameLst>
                                      </p:cBhvr>
                                      <p:to>
                                        <p:strVal val="visible"/>
                                      </p:to>
                                    </p:set>
                                    <p:animEffect transition="in" filter="fade">
                                      <p:cBhvr>
                                        <p:cTn id="30" dur="500"/>
                                        <p:tgtEl>
                                          <p:spTgt spid="1034"/>
                                        </p:tgtEl>
                                      </p:cBhvr>
                                    </p:animEffect>
                                  </p:childTnLst>
                                </p:cTn>
                              </p:par>
                              <p:par>
                                <p:cTn id="31" presetID="10" presetClass="entr" presetSubtype="0" fill="hold" nodeType="withEffect">
                                  <p:stCondLst>
                                    <p:cond delay="0"/>
                                  </p:stCondLst>
                                  <p:childTnLst>
                                    <p:set>
                                      <p:cBhvr>
                                        <p:cTn id="32" dur="1" fill="hold">
                                          <p:stCondLst>
                                            <p:cond delay="0"/>
                                          </p:stCondLst>
                                        </p:cTn>
                                        <p:tgtEl>
                                          <p:spTgt spid="1040"/>
                                        </p:tgtEl>
                                        <p:attrNameLst>
                                          <p:attrName>style.visibility</p:attrName>
                                        </p:attrNameLst>
                                      </p:cBhvr>
                                      <p:to>
                                        <p:strVal val="visible"/>
                                      </p:to>
                                    </p:set>
                                    <p:animEffect transition="in" filter="fade">
                                      <p:cBhvr>
                                        <p:cTn id="33" dur="500"/>
                                        <p:tgtEl>
                                          <p:spTgt spid="1040"/>
                                        </p:tgtEl>
                                      </p:cBhvr>
                                    </p:animEffect>
                                  </p:childTnLst>
                                </p:cTn>
                              </p:par>
                              <p:par>
                                <p:cTn id="34" presetID="10" presetClass="entr" presetSubtype="0" fill="hold" nodeType="withEffect">
                                  <p:stCondLst>
                                    <p:cond delay="0"/>
                                  </p:stCondLst>
                                  <p:childTnLst>
                                    <p:set>
                                      <p:cBhvr>
                                        <p:cTn id="35" dur="1" fill="hold">
                                          <p:stCondLst>
                                            <p:cond delay="0"/>
                                          </p:stCondLst>
                                        </p:cTn>
                                        <p:tgtEl>
                                          <p:spTgt spid="1044"/>
                                        </p:tgtEl>
                                        <p:attrNameLst>
                                          <p:attrName>style.visibility</p:attrName>
                                        </p:attrNameLst>
                                      </p:cBhvr>
                                      <p:to>
                                        <p:strVal val="visible"/>
                                      </p:to>
                                    </p:set>
                                    <p:animEffect transition="in" filter="fade">
                                      <p:cBhvr>
                                        <p:cTn id="36" dur="500"/>
                                        <p:tgtEl>
                                          <p:spTgt spid="1044"/>
                                        </p:tgtEl>
                                      </p:cBhvr>
                                    </p:animEffect>
                                  </p:childTnLst>
                                </p:cTn>
                              </p:par>
                              <p:par>
                                <p:cTn id="37" presetID="10"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animEffect transition="in" filter="fade">
                                      <p:cBhvr>
                                        <p:cTn id="39" dur="500"/>
                                        <p:tgtEl>
                                          <p:spTgt spid="1036"/>
                                        </p:tgtEl>
                                      </p:cBhvr>
                                    </p:animEffect>
                                  </p:childTnLst>
                                </p:cTn>
                              </p:par>
                            </p:childTnLst>
                          </p:cTn>
                        </p:par>
                        <p:par>
                          <p:cTn id="40" fill="hold">
                            <p:stCondLst>
                              <p:cond delay="500"/>
                            </p:stCondLst>
                            <p:childTnLst>
                              <p:par>
                                <p:cTn id="41" presetID="26" presetClass="emph" presetSubtype="0" fill="hold" nodeType="afterEffect">
                                  <p:stCondLst>
                                    <p:cond delay="0"/>
                                  </p:stCondLst>
                                  <p:childTnLst>
                                    <p:animEffect transition="out" filter="fade">
                                      <p:cBhvr>
                                        <p:cTn id="42" dur="500" tmFilter="0, 0; .2, .5; .8, .5; 1, 0"/>
                                        <p:tgtEl>
                                          <p:spTgt spid="1034"/>
                                        </p:tgtEl>
                                      </p:cBhvr>
                                    </p:animEffect>
                                    <p:animScale>
                                      <p:cBhvr>
                                        <p:cTn id="43" dur="250" autoRev="1" fill="hold"/>
                                        <p:tgtEl>
                                          <p:spTgt spid="1034"/>
                                        </p:tgtEl>
                                      </p:cBhvr>
                                      <p:by x="105000" y="105000"/>
                                    </p:animScale>
                                  </p:childTnLst>
                                </p:cTn>
                              </p:par>
                            </p:childTnLst>
                          </p:cTn>
                        </p:par>
                        <p:par>
                          <p:cTn id="44" fill="hold">
                            <p:stCondLst>
                              <p:cond delay="1000"/>
                            </p:stCondLst>
                            <p:childTnLst>
                              <p:par>
                                <p:cTn id="45" presetID="26" presetClass="emph" presetSubtype="0" fill="hold" nodeType="afterEffect">
                                  <p:stCondLst>
                                    <p:cond delay="0"/>
                                  </p:stCondLst>
                                  <p:childTnLst>
                                    <p:animEffect transition="out" filter="fade">
                                      <p:cBhvr>
                                        <p:cTn id="46" dur="500" tmFilter="0, 0; .2, .5; .8, .5; 1, 0"/>
                                        <p:tgtEl>
                                          <p:spTgt spid="1040"/>
                                        </p:tgtEl>
                                      </p:cBhvr>
                                    </p:animEffect>
                                    <p:animScale>
                                      <p:cBhvr>
                                        <p:cTn id="47" dur="250" autoRev="1" fill="hold"/>
                                        <p:tgtEl>
                                          <p:spTgt spid="1040"/>
                                        </p:tgtEl>
                                      </p:cBhvr>
                                      <p:by x="105000" y="105000"/>
                                    </p:animScale>
                                  </p:childTnLst>
                                </p:cTn>
                              </p:par>
                            </p:childTnLst>
                          </p:cTn>
                        </p:par>
                        <p:par>
                          <p:cTn id="48" fill="hold">
                            <p:stCondLst>
                              <p:cond delay="1500"/>
                            </p:stCondLst>
                            <p:childTnLst>
                              <p:par>
                                <p:cTn id="49" presetID="26" presetClass="emph" presetSubtype="0" fill="hold" nodeType="afterEffect">
                                  <p:stCondLst>
                                    <p:cond delay="0"/>
                                  </p:stCondLst>
                                  <p:childTnLst>
                                    <p:animEffect transition="out" filter="fade">
                                      <p:cBhvr>
                                        <p:cTn id="50" dur="500" tmFilter="0, 0; .2, .5; .8, .5; 1, 0"/>
                                        <p:tgtEl>
                                          <p:spTgt spid="1044"/>
                                        </p:tgtEl>
                                      </p:cBhvr>
                                    </p:animEffect>
                                    <p:animScale>
                                      <p:cBhvr>
                                        <p:cTn id="51" dur="250" autoRev="1" fill="hold"/>
                                        <p:tgtEl>
                                          <p:spTgt spid="1044"/>
                                        </p:tgtEl>
                                      </p:cBhvr>
                                      <p:by x="105000" y="105000"/>
                                    </p:animScale>
                                  </p:childTnLst>
                                </p:cTn>
                              </p:par>
                            </p:childTnLst>
                          </p:cTn>
                        </p:par>
                        <p:par>
                          <p:cTn id="52" fill="hold">
                            <p:stCondLst>
                              <p:cond delay="2000"/>
                            </p:stCondLst>
                            <p:childTnLst>
                              <p:par>
                                <p:cTn id="53" presetID="26" presetClass="emph" presetSubtype="0" fill="hold" nodeType="afterEffect">
                                  <p:stCondLst>
                                    <p:cond delay="0"/>
                                  </p:stCondLst>
                                  <p:childTnLst>
                                    <p:animEffect transition="out" filter="fade">
                                      <p:cBhvr>
                                        <p:cTn id="54" dur="500" tmFilter="0, 0; .2, .5; .8, .5; 1, 0"/>
                                        <p:tgtEl>
                                          <p:spTgt spid="1036"/>
                                        </p:tgtEl>
                                      </p:cBhvr>
                                    </p:animEffect>
                                    <p:animScale>
                                      <p:cBhvr>
                                        <p:cTn id="55" dur="250" autoRev="1" fill="hold"/>
                                        <p:tgtEl>
                                          <p:spTgt spid="10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5264" y="1732726"/>
            <a:ext cx="7205700" cy="654874"/>
          </a:xfrm>
        </p:spPr>
        <p:txBody>
          <a:bodyPr/>
          <a:lstStyle/>
          <a:p>
            <a:pPr algn="just"/>
            <a:r>
              <a:rPr lang="en-IN" sz="4000" b="1" dirty="0" smtClean="0"/>
              <a:t>Haar Cascade Algorithm</a:t>
            </a:r>
            <a:endParaRPr lang="en-US" sz="4000" b="1" dirty="0"/>
          </a:p>
        </p:txBody>
      </p:sp>
      <p:sp>
        <p:nvSpPr>
          <p:cNvPr id="3" name="Subtitle 2"/>
          <p:cNvSpPr>
            <a:spLocks noGrp="1"/>
          </p:cNvSpPr>
          <p:nvPr>
            <p:ph type="subTitle" idx="1"/>
          </p:nvPr>
        </p:nvSpPr>
        <p:spPr/>
        <p:txBody>
          <a:bodyPr>
            <a:noAutofit/>
          </a:bodyPr>
          <a:lstStyle/>
          <a:p>
            <a:pPr marL="48006" indent="0" algn="ctr">
              <a:buNone/>
            </a:pPr>
            <a:r>
              <a:rPr lang="en-IN" sz="2700" dirty="0">
                <a:latin typeface="CF Blackboard Personal" pitchFamily="2" charset="0"/>
              </a:rPr>
              <a:t>(Also known as Viola Jones Algorithm)</a:t>
            </a:r>
            <a:endParaRPr lang="en-US" sz="2700" dirty="0">
              <a:latin typeface="CF Blackboard Personal" pitchFamily="2" charset="0"/>
            </a:endParaRPr>
          </a:p>
        </p:txBody>
      </p:sp>
      <p:sp>
        <p:nvSpPr>
          <p:cNvPr id="4" name="Slide Number Placeholder 3"/>
          <p:cNvSpPr>
            <a:spLocks noGrp="1"/>
          </p:cNvSpPr>
          <p:nvPr>
            <p:ph type="sldNum" idx="12"/>
          </p:nvPr>
        </p:nvSpPr>
        <p:spPr/>
        <p:txBody>
          <a:bodyPr/>
          <a:lstStyle/>
          <a:p>
            <a:fld id="{E909D321-1924-43CF-852E-F9652AC09753}"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44" y="3230525"/>
            <a:ext cx="2270590" cy="1702942"/>
          </a:xfrm>
          <a:prstGeom prst="rect">
            <a:avLst/>
          </a:prstGeom>
        </p:spPr>
      </p:pic>
    </p:spTree>
    <p:extLst>
      <p:ext uri="{BB962C8B-B14F-4D97-AF65-F5344CB8AC3E}">
        <p14:creationId xmlns:p14="http://schemas.microsoft.com/office/powerpoint/2010/main" val="3564981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592" y="1434945"/>
            <a:ext cx="5436662" cy="3206622"/>
          </a:xfrm>
        </p:spPr>
        <p:txBody>
          <a:bodyPr/>
          <a:lstStyle/>
          <a:p>
            <a:pPr marL="48006" indent="0" algn="just">
              <a:buNone/>
            </a:pPr>
            <a:r>
              <a:rPr lang="en-IN" sz="1800" dirty="0" smtClean="0">
                <a:latin typeface="+mn-lt"/>
                <a:ea typeface="Verdana" panose="020B0604030504040204" pitchFamily="34" charset="0"/>
              </a:rPr>
              <a:t>Introduced in 2001, it is the first Object detection algorithm</a:t>
            </a:r>
          </a:p>
          <a:p>
            <a:pPr marL="48006" indent="0" algn="just">
              <a:buNone/>
            </a:pPr>
            <a:r>
              <a:rPr lang="en-IN" sz="1800" dirty="0" smtClean="0">
                <a:latin typeface="+mn-lt"/>
                <a:ea typeface="Verdana" panose="020B0604030504040204" pitchFamily="34" charset="0"/>
              </a:rPr>
              <a:t>Though most commonly used to detect faces, it can be trained to detect other objects also.</a:t>
            </a:r>
          </a:p>
          <a:p>
            <a:pPr marL="48006" indent="0" algn="just">
              <a:buNone/>
            </a:pPr>
            <a:r>
              <a:rPr lang="en-US" sz="1800" b="1" dirty="0"/>
              <a:t>Features: -</a:t>
            </a:r>
            <a:endParaRPr lang="en-IN" sz="1800" dirty="0" smtClean="0">
              <a:latin typeface="+mn-lt"/>
              <a:ea typeface="Verdana" panose="020B0604030504040204" pitchFamily="34" charset="0"/>
            </a:endParaRPr>
          </a:p>
          <a:p>
            <a:pPr algn="just">
              <a:buFont typeface="Wingdings" panose="05000000000000000000" pitchFamily="2" charset="2"/>
              <a:buChar char="q"/>
            </a:pPr>
            <a:r>
              <a:rPr lang="en-IN" sz="1800" b="1" dirty="0"/>
              <a:t>Robust</a:t>
            </a:r>
            <a:r>
              <a:rPr lang="en-IN" sz="1800" dirty="0"/>
              <a:t>: Very high true positives, and low false positive</a:t>
            </a:r>
          </a:p>
          <a:p>
            <a:pPr algn="just">
              <a:buFont typeface="Wingdings" panose="05000000000000000000" pitchFamily="2" charset="2"/>
              <a:buChar char="q"/>
            </a:pPr>
            <a:r>
              <a:rPr lang="en-IN" sz="1800" dirty="0"/>
              <a:t>Can be used in real time</a:t>
            </a:r>
          </a:p>
          <a:p>
            <a:pPr algn="just">
              <a:buFont typeface="Wingdings" panose="05000000000000000000" pitchFamily="2" charset="2"/>
              <a:buChar char="q"/>
            </a:pPr>
            <a:r>
              <a:rPr lang="en-IN" sz="1800" dirty="0"/>
              <a:t>Used to detect objects (faces), not for recognition.</a:t>
            </a:r>
            <a:endParaRPr lang="en-US" sz="1800" dirty="0"/>
          </a:p>
          <a:p>
            <a:pPr marL="48006" indent="0" algn="just">
              <a:buNone/>
            </a:pPr>
            <a:endParaRPr lang="en-IN" sz="1800" dirty="0" smtClean="0">
              <a:latin typeface="+mn-lt"/>
              <a:ea typeface="Verdana" panose="020B0604030504040204" pitchFamily="34" charset="0"/>
            </a:endParaRPr>
          </a:p>
        </p:txBody>
      </p:sp>
      <p:sp>
        <p:nvSpPr>
          <p:cNvPr id="4" name="Title 1"/>
          <p:cNvSpPr txBox="1">
            <a:spLocks/>
          </p:cNvSpPr>
          <p:nvPr/>
        </p:nvSpPr>
        <p:spPr>
          <a:xfrm>
            <a:off x="856265" y="334711"/>
            <a:ext cx="7666892" cy="627234"/>
          </a:xfrm>
          <a:prstGeom prst="rect">
            <a:avLst/>
          </a:prstGeom>
        </p:spPr>
        <p:txBody>
          <a:bodyPr vert="horz" lIns="0" rIns="0" anchor="ctr">
            <a:noAutofit/>
          </a:bodyPr>
          <a:lst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a:lstStyle>
          <a:p>
            <a:pPr algn="just"/>
            <a:r>
              <a:rPr lang="en-IN" sz="4400" dirty="0">
                <a:solidFill>
                  <a:schemeClr val="bg1"/>
                </a:solidFill>
              </a:rPr>
              <a:t>Haar Cascade Algorithm</a:t>
            </a:r>
            <a:endParaRPr lang="en-US" sz="4400" dirty="0">
              <a:solidFill>
                <a:schemeClr val="bg1"/>
              </a:solidFill>
            </a:endParaRPr>
          </a:p>
        </p:txBody>
      </p:sp>
      <p:sp>
        <p:nvSpPr>
          <p:cNvPr id="2" name="Slide Number Placeholder 1"/>
          <p:cNvSpPr>
            <a:spLocks noGrp="1"/>
          </p:cNvSpPr>
          <p:nvPr>
            <p:ph type="sldNum" sz="quarter" idx="12"/>
          </p:nvPr>
        </p:nvSpPr>
        <p:spPr/>
        <p:txBody>
          <a:bodyPr/>
          <a:lstStyle/>
          <a:p>
            <a:fld id="{FEA1243F-3000-4347-94A4-FBDEAD3122CB}" type="slidenum">
              <a:rPr lang="en-US" smtClean="0"/>
              <a:pPr/>
              <a:t>7</a:t>
            </a:fld>
            <a:endParaRPr lang="en-US" dirty="0"/>
          </a:p>
        </p:txBody>
      </p:sp>
      <p:grpSp>
        <p:nvGrpSpPr>
          <p:cNvPr id="7" name="Group 6"/>
          <p:cNvGrpSpPr/>
          <p:nvPr/>
        </p:nvGrpSpPr>
        <p:grpSpPr>
          <a:xfrm>
            <a:off x="5960903" y="1750703"/>
            <a:ext cx="2854324" cy="2102106"/>
            <a:chOff x="5011287" y="1519278"/>
            <a:chExt cx="3511870" cy="2510242"/>
          </a:xfrm>
        </p:grpSpPr>
        <p:grpSp>
          <p:nvGrpSpPr>
            <p:cNvPr id="8" name="Google Shape;79;p13"/>
            <p:cNvGrpSpPr/>
            <p:nvPr/>
          </p:nvGrpSpPr>
          <p:grpSpPr>
            <a:xfrm>
              <a:off x="5011287" y="1519278"/>
              <a:ext cx="3511870" cy="2510242"/>
              <a:chOff x="5708850" y="3417450"/>
              <a:chExt cx="2931161" cy="2815646"/>
            </a:xfrm>
          </p:grpSpPr>
          <p:sp>
            <p:nvSpPr>
              <p:cNvPr id="10" name="Google Shape;80;p13"/>
              <p:cNvSpPr/>
              <p:nvPr/>
            </p:nvSpPr>
            <p:spPr>
              <a:xfrm>
                <a:off x="6102011" y="3942011"/>
                <a:ext cx="2283300" cy="2283300"/>
              </a:xfrm>
              <a:prstGeom prst="rect">
                <a:avLst/>
              </a:prstGeom>
              <a:noFill/>
              <a:ln w="9525" cap="flat" cmpd="sng">
                <a:solidFill>
                  <a:srgbClr val="FFFFFF"/>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p13"/>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2" name="Google Shape;82;p13"/>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rgbClr val="FFFFFF"/>
                </a:solidFill>
                <a:prstDash val="solid"/>
                <a:miter lim="8000"/>
                <a:headEnd type="none" w="med" len="med"/>
                <a:tailEnd type="none" w="med" len="med"/>
              </a:ln>
            </p:spPr>
          </p:sp>
          <p:sp>
            <p:nvSpPr>
              <p:cNvPr id="13" name="Google Shape;83;p13"/>
              <p:cNvSpPr/>
              <p:nvPr/>
            </p:nvSpPr>
            <p:spPr>
              <a:xfrm rot="-5400000">
                <a:off x="5708850" y="3417450"/>
                <a:ext cx="1326900" cy="1326900"/>
              </a:xfrm>
              <a:prstGeom prst="arc">
                <a:avLst>
                  <a:gd name="adj1" fmla="val 16200000"/>
                  <a:gd name="adj2" fmla="val 0"/>
                </a:avLst>
              </a:prstGeom>
              <a:noFill/>
              <a:ln w="9525" cap="flat" cmpd="sng">
                <a:solidFill>
                  <a:srgbClr val="FFFFFF"/>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84;p13"/>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15" name="Google Shape;85;p13"/>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16" name="Google Shape;86;p13"/>
              <p:cNvCxnSpPr/>
              <p:nvPr/>
            </p:nvCxnSpPr>
            <p:spPr>
              <a:xfrm>
                <a:off x="5978575" y="3949725"/>
                <a:ext cx="0" cy="2283300"/>
              </a:xfrm>
              <a:prstGeom prst="straightConnector1">
                <a:avLst/>
              </a:prstGeom>
              <a:noFill/>
              <a:ln w="9525" cap="flat" cmpd="sng">
                <a:solidFill>
                  <a:srgbClr val="FFFFFF"/>
                </a:solidFill>
                <a:prstDash val="solid"/>
                <a:round/>
                <a:headEnd type="triangle" w="sm" len="sm"/>
                <a:tailEnd type="triangle" w="sm" len="sm"/>
              </a:ln>
            </p:spPr>
          </p:cxnSp>
        </p:grpSp>
        <p:pic>
          <p:nvPicPr>
            <p:cNvPr id="9" name="Picture 2" descr="OpenCV: Cascade Classifie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550825" y="1986827"/>
              <a:ext cx="2667172" cy="19907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27020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dissolv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par>
                          <p:cTn id="36" fill="hold">
                            <p:stCondLst>
                              <p:cond delay="500"/>
                            </p:stCondLst>
                            <p:childTnLst>
                              <p:par>
                                <p:cTn id="37" presetID="26" presetClass="entr" presetSubtype="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80">
                                          <p:stCondLst>
                                            <p:cond delay="0"/>
                                          </p:stCondLst>
                                        </p:cTn>
                                        <p:tgtEl>
                                          <p:spTgt spid="7"/>
                                        </p:tgtEl>
                                      </p:cBhvr>
                                    </p:animEffect>
                                    <p:anim calcmode="lin" valueType="num">
                                      <p:cBhvr>
                                        <p:cTn id="4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5" dur="26">
                                          <p:stCondLst>
                                            <p:cond delay="650"/>
                                          </p:stCondLst>
                                        </p:cTn>
                                        <p:tgtEl>
                                          <p:spTgt spid="7"/>
                                        </p:tgtEl>
                                      </p:cBhvr>
                                      <p:to x="100000" y="60000"/>
                                    </p:animScale>
                                    <p:animScale>
                                      <p:cBhvr>
                                        <p:cTn id="46" dur="166" decel="50000">
                                          <p:stCondLst>
                                            <p:cond delay="676"/>
                                          </p:stCondLst>
                                        </p:cTn>
                                        <p:tgtEl>
                                          <p:spTgt spid="7"/>
                                        </p:tgtEl>
                                      </p:cBhvr>
                                      <p:to x="100000" y="100000"/>
                                    </p:animScale>
                                    <p:animScale>
                                      <p:cBhvr>
                                        <p:cTn id="47" dur="26">
                                          <p:stCondLst>
                                            <p:cond delay="1312"/>
                                          </p:stCondLst>
                                        </p:cTn>
                                        <p:tgtEl>
                                          <p:spTgt spid="7"/>
                                        </p:tgtEl>
                                      </p:cBhvr>
                                      <p:to x="100000" y="80000"/>
                                    </p:animScale>
                                    <p:animScale>
                                      <p:cBhvr>
                                        <p:cTn id="48" dur="166" decel="50000">
                                          <p:stCondLst>
                                            <p:cond delay="1338"/>
                                          </p:stCondLst>
                                        </p:cTn>
                                        <p:tgtEl>
                                          <p:spTgt spid="7"/>
                                        </p:tgtEl>
                                      </p:cBhvr>
                                      <p:to x="100000" y="100000"/>
                                    </p:animScale>
                                    <p:animScale>
                                      <p:cBhvr>
                                        <p:cTn id="49" dur="26">
                                          <p:stCondLst>
                                            <p:cond delay="1642"/>
                                          </p:stCondLst>
                                        </p:cTn>
                                        <p:tgtEl>
                                          <p:spTgt spid="7"/>
                                        </p:tgtEl>
                                      </p:cBhvr>
                                      <p:to x="100000" y="90000"/>
                                    </p:animScale>
                                    <p:animScale>
                                      <p:cBhvr>
                                        <p:cTn id="50" dur="166" decel="50000">
                                          <p:stCondLst>
                                            <p:cond delay="1668"/>
                                          </p:stCondLst>
                                        </p:cTn>
                                        <p:tgtEl>
                                          <p:spTgt spid="7"/>
                                        </p:tgtEl>
                                      </p:cBhvr>
                                      <p:to x="100000" y="100000"/>
                                    </p:animScale>
                                    <p:animScale>
                                      <p:cBhvr>
                                        <p:cTn id="51" dur="26">
                                          <p:stCondLst>
                                            <p:cond delay="1808"/>
                                          </p:stCondLst>
                                        </p:cTn>
                                        <p:tgtEl>
                                          <p:spTgt spid="7"/>
                                        </p:tgtEl>
                                      </p:cBhvr>
                                      <p:to x="100000" y="95000"/>
                                    </p:animScale>
                                    <p:animScale>
                                      <p:cBhvr>
                                        <p:cTn id="52" dur="166" decel="50000">
                                          <p:stCondLst>
                                            <p:cond delay="1834"/>
                                          </p:stCondLst>
                                        </p:cTn>
                                        <p:tgtEl>
                                          <p:spTgt spid="7"/>
                                        </p:tgtEl>
                                      </p:cBhvr>
                                      <p:to x="100000" y="100000"/>
                                    </p:animScale>
                                  </p:childTnLst>
                                </p:cTn>
                              </p:par>
                            </p:childTnLst>
                          </p:cTn>
                        </p:par>
                        <p:par>
                          <p:cTn id="53" fill="hold">
                            <p:stCondLst>
                              <p:cond delay="2500"/>
                            </p:stCondLst>
                            <p:childTnLst>
                              <p:par>
                                <p:cTn id="54" presetID="32" presetClass="emph" presetSubtype="0" fill="hold" nodeType="afterEffect">
                                  <p:stCondLst>
                                    <p:cond delay="0"/>
                                  </p:stCondLst>
                                  <p:childTnLst>
                                    <p:animRot by="120000">
                                      <p:cBhvr>
                                        <p:cTn id="55" dur="100" fill="hold">
                                          <p:stCondLst>
                                            <p:cond delay="0"/>
                                          </p:stCondLst>
                                        </p:cTn>
                                        <p:tgtEl>
                                          <p:spTgt spid="7"/>
                                        </p:tgtEl>
                                        <p:attrNameLst>
                                          <p:attrName>r</p:attrName>
                                        </p:attrNameLst>
                                      </p:cBhvr>
                                    </p:animRot>
                                    <p:animRot by="-240000">
                                      <p:cBhvr>
                                        <p:cTn id="56" dur="200" fill="hold">
                                          <p:stCondLst>
                                            <p:cond delay="200"/>
                                          </p:stCondLst>
                                        </p:cTn>
                                        <p:tgtEl>
                                          <p:spTgt spid="7"/>
                                        </p:tgtEl>
                                        <p:attrNameLst>
                                          <p:attrName>r</p:attrName>
                                        </p:attrNameLst>
                                      </p:cBhvr>
                                    </p:animRot>
                                    <p:animRot by="240000">
                                      <p:cBhvr>
                                        <p:cTn id="57" dur="200" fill="hold">
                                          <p:stCondLst>
                                            <p:cond delay="400"/>
                                          </p:stCondLst>
                                        </p:cTn>
                                        <p:tgtEl>
                                          <p:spTgt spid="7"/>
                                        </p:tgtEl>
                                        <p:attrNameLst>
                                          <p:attrName>r</p:attrName>
                                        </p:attrNameLst>
                                      </p:cBhvr>
                                    </p:animRot>
                                    <p:animRot by="-240000">
                                      <p:cBhvr>
                                        <p:cTn id="58" dur="200" fill="hold">
                                          <p:stCondLst>
                                            <p:cond delay="600"/>
                                          </p:stCondLst>
                                        </p:cTn>
                                        <p:tgtEl>
                                          <p:spTgt spid="7"/>
                                        </p:tgtEl>
                                        <p:attrNameLst>
                                          <p:attrName>r</p:attrName>
                                        </p:attrNameLst>
                                      </p:cBhvr>
                                    </p:animRot>
                                    <p:animRot by="120000">
                                      <p:cBhvr>
                                        <p:cTn id="59"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7275"/>
            <a:ext cx="8527057" cy="599480"/>
          </a:xfrm>
        </p:spPr>
        <p:txBody>
          <a:bodyPr>
            <a:noAutofit/>
          </a:bodyPr>
          <a:lstStyle/>
          <a:p>
            <a:r>
              <a:rPr lang="en-IN" sz="3300" b="1" dirty="0">
                <a:latin typeface="CF Blackboard Personal" pitchFamily="2" charset="0"/>
              </a:rPr>
              <a:t>What is Haar Cascade </a:t>
            </a:r>
            <a:r>
              <a:rPr lang="en-IN" sz="3300" b="1" dirty="0" smtClean="0">
                <a:latin typeface="CF Blackboard Personal" pitchFamily="2" charset="0"/>
              </a:rPr>
              <a:t>Classifier ?</a:t>
            </a:r>
            <a:endParaRPr lang="en-US" sz="3300" b="1" dirty="0">
              <a:latin typeface="CF Blackboard Personal" pitchFamily="2" charset="0"/>
            </a:endParaRPr>
          </a:p>
        </p:txBody>
      </p:sp>
      <p:sp>
        <p:nvSpPr>
          <p:cNvPr id="3" name="Content Placeholder 2"/>
          <p:cNvSpPr>
            <a:spLocks noGrp="1"/>
          </p:cNvSpPr>
          <p:nvPr>
            <p:ph idx="1"/>
          </p:nvPr>
        </p:nvSpPr>
        <p:spPr>
          <a:xfrm>
            <a:off x="457200" y="1523792"/>
            <a:ext cx="8229600" cy="3429000"/>
          </a:xfrm>
        </p:spPr>
        <p:txBody>
          <a:bodyPr>
            <a:normAutofit/>
          </a:bodyPr>
          <a:lstStyle/>
          <a:p>
            <a:pPr algn="just">
              <a:buNone/>
            </a:pPr>
            <a:r>
              <a:rPr lang="en-IN" sz="2000" dirty="0" smtClean="0">
                <a:latin typeface="+mn-lt"/>
                <a:ea typeface="Verdana" panose="020B0604030504040204" pitchFamily="34" charset="0"/>
              </a:rPr>
              <a:t>It is an object detection algorithm. It has 4 stages:-</a:t>
            </a:r>
          </a:p>
          <a:p>
            <a:pPr marL="385763" indent="-385763" algn="just">
              <a:buFont typeface="+mj-lt"/>
              <a:buAutoNum type="arabicParenR"/>
            </a:pPr>
            <a:r>
              <a:rPr lang="en-IN" sz="2000" dirty="0" smtClean="0">
                <a:latin typeface="+mn-lt"/>
                <a:ea typeface="Verdana" panose="020B0604030504040204" pitchFamily="34" charset="0"/>
              </a:rPr>
              <a:t>Haar feature selection</a:t>
            </a:r>
          </a:p>
          <a:p>
            <a:pPr marL="385763" indent="-385763" algn="just">
              <a:buFont typeface="+mj-lt"/>
              <a:buAutoNum type="arabicParenR"/>
            </a:pPr>
            <a:r>
              <a:rPr lang="en-IN" sz="2000" dirty="0" smtClean="0">
                <a:latin typeface="+mn-lt"/>
                <a:ea typeface="Verdana" panose="020B0604030504040204" pitchFamily="34" charset="0"/>
              </a:rPr>
              <a:t>Creating Integral images</a:t>
            </a:r>
          </a:p>
          <a:p>
            <a:pPr marL="385763" indent="-385763" algn="just">
              <a:buFont typeface="+mj-lt"/>
              <a:buAutoNum type="arabicParenR"/>
            </a:pPr>
            <a:r>
              <a:rPr lang="en-IN" sz="2000" dirty="0" smtClean="0">
                <a:latin typeface="+mn-lt"/>
                <a:ea typeface="Verdana" panose="020B0604030504040204" pitchFamily="34" charset="0"/>
              </a:rPr>
              <a:t>Adaboost training</a:t>
            </a:r>
          </a:p>
          <a:p>
            <a:pPr marL="385763" indent="-385763" algn="just">
              <a:buFont typeface="+mj-lt"/>
              <a:buAutoNum type="arabicParenR"/>
            </a:pPr>
            <a:r>
              <a:rPr lang="en-IN" sz="2000" dirty="0" smtClean="0">
                <a:latin typeface="+mn-lt"/>
                <a:ea typeface="Verdana" panose="020B0604030504040204" pitchFamily="34" charset="0"/>
              </a:rPr>
              <a:t>Cascading classifiers</a:t>
            </a:r>
          </a:p>
        </p:txBody>
      </p:sp>
      <p:sp>
        <p:nvSpPr>
          <p:cNvPr id="4" name="Slide Number Placeholder 3"/>
          <p:cNvSpPr>
            <a:spLocks noGrp="1"/>
          </p:cNvSpPr>
          <p:nvPr>
            <p:ph type="sldNum" sz="quarter" idx="12"/>
          </p:nvPr>
        </p:nvSpPr>
        <p:spPr/>
        <p:txBody>
          <a:bodyPr/>
          <a:lstStyle/>
          <a:p>
            <a:fld id="{FEA1243F-3000-4347-94A4-FBDEAD3122CB}" type="slidenum">
              <a:rPr lang="en-US" smtClean="0"/>
              <a:pPr/>
              <a:t>8</a:t>
            </a:fld>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74520" y="749834"/>
            <a:ext cx="548720" cy="548720"/>
          </a:xfrm>
          <a:prstGeom prst="rect">
            <a:avLst/>
          </a:prstGeom>
        </p:spPr>
      </p:pic>
      <p:graphicFrame>
        <p:nvGraphicFramePr>
          <p:cNvPr id="7" name="Diagram 6"/>
          <p:cNvGraphicFramePr/>
          <p:nvPr>
            <p:extLst>
              <p:ext uri="{D42A27DB-BD31-4B8C-83A1-F6EECF244321}">
                <p14:modId xmlns:p14="http://schemas.microsoft.com/office/powerpoint/2010/main" val="4183216147"/>
              </p:ext>
            </p:extLst>
          </p:nvPr>
        </p:nvGraphicFramePr>
        <p:xfrm>
          <a:off x="4005982" y="2392022"/>
          <a:ext cx="4680818" cy="2560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33738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1"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80">
                                          <p:stCondLst>
                                            <p:cond delay="0"/>
                                          </p:stCondLst>
                                        </p:cTn>
                                        <p:tgtEl>
                                          <p:spTgt spid="6"/>
                                        </p:tgtEl>
                                      </p:cBhvr>
                                    </p:animEffect>
                                    <p:anim calcmode="lin" valueType="num">
                                      <p:cBhvr>
                                        <p:cTn id="1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3" dur="26">
                                          <p:stCondLst>
                                            <p:cond delay="650"/>
                                          </p:stCondLst>
                                        </p:cTn>
                                        <p:tgtEl>
                                          <p:spTgt spid="6"/>
                                        </p:tgtEl>
                                      </p:cBhvr>
                                      <p:to x="100000" y="60000"/>
                                    </p:animScale>
                                    <p:animScale>
                                      <p:cBhvr>
                                        <p:cTn id="24" dur="166" decel="50000">
                                          <p:stCondLst>
                                            <p:cond delay="676"/>
                                          </p:stCondLst>
                                        </p:cTn>
                                        <p:tgtEl>
                                          <p:spTgt spid="6"/>
                                        </p:tgtEl>
                                      </p:cBhvr>
                                      <p:to x="100000" y="100000"/>
                                    </p:animScale>
                                    <p:animScale>
                                      <p:cBhvr>
                                        <p:cTn id="25" dur="26">
                                          <p:stCondLst>
                                            <p:cond delay="1312"/>
                                          </p:stCondLst>
                                        </p:cTn>
                                        <p:tgtEl>
                                          <p:spTgt spid="6"/>
                                        </p:tgtEl>
                                      </p:cBhvr>
                                      <p:to x="100000" y="80000"/>
                                    </p:animScale>
                                    <p:animScale>
                                      <p:cBhvr>
                                        <p:cTn id="26" dur="166" decel="50000">
                                          <p:stCondLst>
                                            <p:cond delay="1338"/>
                                          </p:stCondLst>
                                        </p:cTn>
                                        <p:tgtEl>
                                          <p:spTgt spid="6"/>
                                        </p:tgtEl>
                                      </p:cBhvr>
                                      <p:to x="100000" y="100000"/>
                                    </p:animScale>
                                    <p:animScale>
                                      <p:cBhvr>
                                        <p:cTn id="27" dur="26">
                                          <p:stCondLst>
                                            <p:cond delay="1642"/>
                                          </p:stCondLst>
                                        </p:cTn>
                                        <p:tgtEl>
                                          <p:spTgt spid="6"/>
                                        </p:tgtEl>
                                      </p:cBhvr>
                                      <p:to x="100000" y="90000"/>
                                    </p:animScale>
                                    <p:animScale>
                                      <p:cBhvr>
                                        <p:cTn id="28" dur="166" decel="50000">
                                          <p:stCondLst>
                                            <p:cond delay="1668"/>
                                          </p:stCondLst>
                                        </p:cTn>
                                        <p:tgtEl>
                                          <p:spTgt spid="6"/>
                                        </p:tgtEl>
                                      </p:cBhvr>
                                      <p:to x="100000" y="100000"/>
                                    </p:animScale>
                                    <p:animScale>
                                      <p:cBhvr>
                                        <p:cTn id="29" dur="26">
                                          <p:stCondLst>
                                            <p:cond delay="1808"/>
                                          </p:stCondLst>
                                        </p:cTn>
                                        <p:tgtEl>
                                          <p:spTgt spid="6"/>
                                        </p:tgtEl>
                                      </p:cBhvr>
                                      <p:to x="100000" y="95000"/>
                                    </p:animScale>
                                    <p:animScale>
                                      <p:cBhvr>
                                        <p:cTn id="30" dur="166" decel="50000">
                                          <p:stCondLst>
                                            <p:cond delay="1834"/>
                                          </p:stCondLst>
                                        </p:cTn>
                                        <p:tgtEl>
                                          <p:spTgt spid="6"/>
                                        </p:tgtEl>
                                      </p:cBhvr>
                                      <p:to x="100000" y="100000"/>
                                    </p:animScale>
                                  </p:childTnLst>
                                </p:cTn>
                              </p:par>
                            </p:childTnLst>
                          </p:cTn>
                        </p:par>
                        <p:par>
                          <p:cTn id="31" fill="hold">
                            <p:stCondLst>
                              <p:cond delay="3500"/>
                            </p:stCondLst>
                            <p:childTnLst>
                              <p:par>
                                <p:cTn id="32" presetID="55" presetClass="entr" presetSubtype="0" fill="hold" grpId="0" nodeType="after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 calcmode="lin" valueType="num">
                                      <p:cBhvr>
                                        <p:cTn id="34"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35"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36" dur="1000"/>
                                        <p:tgtEl>
                                          <p:spTgt spid="3">
                                            <p:txEl>
                                              <p:pRg st="0" end="0"/>
                                            </p:txEl>
                                          </p:spTgt>
                                        </p:tgtEl>
                                      </p:cBhvr>
                                    </p:animEffect>
                                  </p:childTnLst>
                                </p:cTn>
                              </p:par>
                            </p:childTnLst>
                          </p:cTn>
                        </p:par>
                        <p:par>
                          <p:cTn id="37" fill="hold">
                            <p:stCondLst>
                              <p:cond delay="4500"/>
                            </p:stCondLst>
                            <p:childTnLst>
                              <p:par>
                                <p:cTn id="38" presetID="55" presetClass="entr" presetSubtype="0" fill="hold" grpId="0" nodeType="afterEffect">
                                  <p:stCondLst>
                                    <p:cond delay="0"/>
                                  </p:stCondLst>
                                  <p:childTnLst>
                                    <p:set>
                                      <p:cBhvr>
                                        <p:cTn id="39" dur="1" fill="hold">
                                          <p:stCondLst>
                                            <p:cond delay="0"/>
                                          </p:stCondLst>
                                        </p:cTn>
                                        <p:tgtEl>
                                          <p:spTgt spid="3">
                                            <p:txEl>
                                              <p:pRg st="1" end="1"/>
                                            </p:txEl>
                                          </p:spTgt>
                                        </p:tgtEl>
                                        <p:attrNameLst>
                                          <p:attrName>style.visibility</p:attrName>
                                        </p:attrNameLst>
                                      </p:cBhvr>
                                      <p:to>
                                        <p:strVal val="visible"/>
                                      </p:to>
                                    </p:set>
                                    <p:anim calcmode="lin" valueType="num">
                                      <p:cBhvr>
                                        <p:cTn id="40"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41"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42" dur="1000"/>
                                        <p:tgtEl>
                                          <p:spTgt spid="3">
                                            <p:txEl>
                                              <p:pRg st="1" end="1"/>
                                            </p:txEl>
                                          </p:spTgt>
                                        </p:tgtEl>
                                      </p:cBhvr>
                                    </p:animEffect>
                                  </p:childTnLst>
                                </p:cTn>
                              </p:par>
                            </p:childTnLst>
                          </p:cTn>
                        </p:par>
                        <p:par>
                          <p:cTn id="43" fill="hold">
                            <p:stCondLst>
                              <p:cond delay="5500"/>
                            </p:stCondLst>
                            <p:childTnLst>
                              <p:par>
                                <p:cTn id="44" presetID="55" presetClass="entr" presetSubtype="0" fill="hold" grpId="0" nodeType="after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anim calcmode="lin" valueType="num">
                                      <p:cBhvr>
                                        <p:cTn id="46"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47"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48" dur="1000"/>
                                        <p:tgtEl>
                                          <p:spTgt spid="3">
                                            <p:txEl>
                                              <p:pRg st="2" end="2"/>
                                            </p:txEl>
                                          </p:spTgt>
                                        </p:tgtEl>
                                      </p:cBhvr>
                                    </p:animEffect>
                                  </p:childTnLst>
                                </p:cTn>
                              </p:par>
                            </p:childTnLst>
                          </p:cTn>
                        </p:par>
                        <p:par>
                          <p:cTn id="49" fill="hold">
                            <p:stCondLst>
                              <p:cond delay="6500"/>
                            </p:stCondLst>
                            <p:childTnLst>
                              <p:par>
                                <p:cTn id="50" presetID="55" presetClass="entr" presetSubtype="0" fill="hold" grpId="0" nodeType="after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 calcmode="lin" valueType="num">
                                      <p:cBhvr>
                                        <p:cTn id="52"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53"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54" dur="1000"/>
                                        <p:tgtEl>
                                          <p:spTgt spid="3">
                                            <p:txEl>
                                              <p:pRg st="3" end="3"/>
                                            </p:txEl>
                                          </p:spTgt>
                                        </p:tgtEl>
                                      </p:cBhvr>
                                    </p:animEffect>
                                  </p:childTnLst>
                                </p:cTn>
                              </p:par>
                            </p:childTnLst>
                          </p:cTn>
                        </p:par>
                        <p:par>
                          <p:cTn id="55" fill="hold">
                            <p:stCondLst>
                              <p:cond delay="7500"/>
                            </p:stCondLst>
                            <p:childTnLst>
                              <p:par>
                                <p:cTn id="56" presetID="55" presetClass="entr" presetSubtype="0" fill="hold" grpId="0" nodeType="after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anim calcmode="lin" valueType="num">
                                      <p:cBhvr>
                                        <p:cTn id="58"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59"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60" dur="1000"/>
                                        <p:tgtEl>
                                          <p:spTgt spid="3">
                                            <p:txEl>
                                              <p:pRg st="4" end="4"/>
                                            </p:txEl>
                                          </p:spTgt>
                                        </p:tgtEl>
                                      </p:cBhvr>
                                    </p:animEffect>
                                  </p:childTnLst>
                                </p:cTn>
                              </p:par>
                            </p:childTnLst>
                          </p:cTn>
                        </p:par>
                        <p:par>
                          <p:cTn id="61" fill="hold">
                            <p:stCondLst>
                              <p:cond delay="8500"/>
                            </p:stCondLst>
                            <p:childTnLst>
                              <p:par>
                                <p:cTn id="62" presetID="5" presetClass="entr" presetSubtype="10" fill="hold" grpId="0"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checkerboard(across)">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590" y="216751"/>
            <a:ext cx="7757327" cy="599480"/>
          </a:xfrm>
        </p:spPr>
        <p:txBody>
          <a:bodyPr/>
          <a:lstStyle/>
          <a:p>
            <a:pPr algn="just"/>
            <a:r>
              <a:rPr lang="en-IN" sz="3600" b="1" dirty="0">
                <a:latin typeface="+mj-lt"/>
              </a:rPr>
              <a:t>1. Haar Feature Selection</a:t>
            </a:r>
            <a:endParaRPr lang="en-US" sz="3600" b="1" dirty="0">
              <a:latin typeface="+mj-lt"/>
            </a:endParaRPr>
          </a:p>
        </p:txBody>
      </p:sp>
      <p:sp>
        <p:nvSpPr>
          <p:cNvPr id="3" name="Content Placeholder 2"/>
          <p:cNvSpPr>
            <a:spLocks noGrp="1"/>
          </p:cNvSpPr>
          <p:nvPr>
            <p:ph idx="1"/>
          </p:nvPr>
        </p:nvSpPr>
        <p:spPr>
          <a:xfrm>
            <a:off x="457200" y="1095270"/>
            <a:ext cx="8543292" cy="3697794"/>
          </a:xfrm>
        </p:spPr>
        <p:txBody>
          <a:bodyPr>
            <a:normAutofit/>
          </a:bodyPr>
          <a:lstStyle/>
          <a:p>
            <a:pPr algn="just">
              <a:lnSpc>
                <a:spcPct val="110000"/>
              </a:lnSpc>
              <a:buFont typeface="Wingdings" panose="05000000000000000000" pitchFamily="2" charset="2"/>
              <a:buChar char="q"/>
            </a:pPr>
            <a:r>
              <a:rPr lang="en-US" sz="2000" dirty="0">
                <a:latin typeface="+mn-lt"/>
              </a:rPr>
              <a:t>The placement of the nose, brows, lips, and other basic facial structures and features are common to all human faces</a:t>
            </a:r>
            <a:r>
              <a:rPr lang="en-US" sz="2000" dirty="0" smtClean="0">
                <a:latin typeface="+mn-lt"/>
              </a:rPr>
              <a:t>.</a:t>
            </a:r>
          </a:p>
          <a:p>
            <a:pPr algn="just">
              <a:lnSpc>
                <a:spcPct val="110000"/>
              </a:lnSpc>
              <a:buFont typeface="Wingdings" panose="05000000000000000000" pitchFamily="2" charset="2"/>
              <a:buChar char="q"/>
            </a:pPr>
            <a:r>
              <a:rPr lang="en-US" sz="2000" dirty="0" smtClean="0">
                <a:latin typeface="+mn-lt"/>
              </a:rPr>
              <a:t>Darker </a:t>
            </a:r>
            <a:r>
              <a:rPr lang="en-US" sz="2000" dirty="0">
                <a:latin typeface="+mn-lt"/>
              </a:rPr>
              <a:t>around the eyes than the upper </a:t>
            </a:r>
            <a:r>
              <a:rPr lang="en-US" sz="2000" dirty="0" smtClean="0">
                <a:latin typeface="+mn-lt"/>
              </a:rPr>
              <a:t>cheeks brighter </a:t>
            </a:r>
            <a:r>
              <a:rPr lang="en-US" sz="2000" dirty="0">
                <a:latin typeface="+mn-lt"/>
              </a:rPr>
              <a:t>around the nose bridge than the </a:t>
            </a:r>
            <a:r>
              <a:rPr lang="en-US" sz="2000" dirty="0" smtClean="0">
                <a:latin typeface="+mn-lt"/>
              </a:rPr>
              <a:t>eyes</a:t>
            </a:r>
          </a:p>
          <a:p>
            <a:pPr algn="just">
              <a:lnSpc>
                <a:spcPct val="110000"/>
              </a:lnSpc>
              <a:buFont typeface="Wingdings" panose="05000000000000000000" pitchFamily="2" charset="2"/>
              <a:buChar char="q"/>
            </a:pPr>
            <a:r>
              <a:rPr lang="en-US" sz="2000" dirty="0" smtClean="0">
                <a:latin typeface="+mn-lt"/>
              </a:rPr>
              <a:t>Oriented </a:t>
            </a:r>
            <a:r>
              <a:rPr lang="en-US" sz="2000" dirty="0">
                <a:latin typeface="+mn-lt"/>
              </a:rPr>
              <a:t>gradients of pixel intensities known as </a:t>
            </a:r>
            <a:r>
              <a:rPr lang="en-US" sz="2000" dirty="0" err="1">
                <a:latin typeface="+mn-lt"/>
              </a:rPr>
              <a:t>Haar</a:t>
            </a:r>
            <a:r>
              <a:rPr lang="en-US" sz="2000" dirty="0">
                <a:latin typeface="+mn-lt"/>
              </a:rPr>
              <a:t> features values can be used to map these regularities</a:t>
            </a:r>
            <a:r>
              <a:rPr lang="en-US" sz="2000" dirty="0" smtClean="0">
                <a:latin typeface="+mn-lt"/>
              </a:rPr>
              <a:t>.</a:t>
            </a:r>
          </a:p>
          <a:p>
            <a:pPr algn="just">
              <a:lnSpc>
                <a:spcPct val="110000"/>
              </a:lnSpc>
              <a:buFont typeface="Wingdings" panose="05000000000000000000" pitchFamily="2" charset="2"/>
              <a:buChar char="q"/>
            </a:pPr>
            <a:r>
              <a:rPr lang="en-US" sz="2000" dirty="0" smtClean="0">
                <a:latin typeface="+mn-lt"/>
              </a:rPr>
              <a:t>They </a:t>
            </a:r>
            <a:r>
              <a:rPr lang="en-US" sz="2000" dirty="0">
                <a:latin typeface="+mn-lt"/>
              </a:rPr>
              <a:t>assist in identifying regions where the pixel intensities suddenly change.</a:t>
            </a:r>
            <a:endParaRPr lang="en-US" sz="2000" dirty="0">
              <a:latin typeface="+mn-lt"/>
              <a:ea typeface="Verdana" panose="020B0604030504040204" pitchFamily="34" charset="0"/>
            </a:endParaRPr>
          </a:p>
        </p:txBody>
      </p:sp>
      <p:sp>
        <p:nvSpPr>
          <p:cNvPr id="4" name="Slide Number Placeholder 3"/>
          <p:cNvSpPr>
            <a:spLocks noGrp="1"/>
          </p:cNvSpPr>
          <p:nvPr>
            <p:ph type="sldNum" sz="quarter" idx="12"/>
          </p:nvPr>
        </p:nvSpPr>
        <p:spPr/>
        <p:txBody>
          <a:bodyPr/>
          <a:lstStyle/>
          <a:p>
            <a:fld id="{FEA1243F-3000-4347-94A4-FBDEAD3122CB}" type="slidenum">
              <a:rPr lang="en-US" smtClean="0"/>
              <a:pPr/>
              <a:t>9</a:t>
            </a:fld>
            <a:endParaRPr lang="en-US" dirty="0"/>
          </a:p>
        </p:txBody>
      </p:sp>
    </p:spTree>
    <p:extLst>
      <p:ext uri="{BB962C8B-B14F-4D97-AF65-F5344CB8AC3E}">
        <p14:creationId xmlns:p14="http://schemas.microsoft.com/office/powerpoint/2010/main" val="259436920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Valentine template">
  <a:themeElements>
    <a:clrScheme name="Custom 347">
      <a:dk1>
        <a:srgbClr val="000000"/>
      </a:dk1>
      <a:lt1>
        <a:srgbClr val="FFFFFF"/>
      </a:lt1>
      <a:dk2>
        <a:srgbClr val="565F6F"/>
      </a:dk2>
      <a:lt2>
        <a:srgbClr val="DFE3E9"/>
      </a:lt2>
      <a:accent1>
        <a:srgbClr val="3D85C6"/>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Custom 4">
      <a:majorFont>
        <a:latin typeface="Cousine"/>
        <a:ea typeface=""/>
        <a:cs typeface=""/>
      </a:majorFont>
      <a:minorFont>
        <a:latin typeface="Rockw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1122</TotalTime>
  <Words>2001</Words>
  <Application>Microsoft Office PowerPoint</Application>
  <PresentationFormat>On-screen Show (16:9)</PresentationFormat>
  <Paragraphs>274</Paragraphs>
  <Slides>43</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Courier New</vt:lpstr>
      <vt:lpstr>Cousine</vt:lpstr>
      <vt:lpstr>Almonte Snow</vt:lpstr>
      <vt:lpstr>Forte</vt:lpstr>
      <vt:lpstr>CabinSketch</vt:lpstr>
      <vt:lpstr>CF Blackboard Personal</vt:lpstr>
      <vt:lpstr>Arial</vt:lpstr>
      <vt:lpstr>Verdana</vt:lpstr>
      <vt:lpstr>Calibri</vt:lpstr>
      <vt:lpstr>Georgia</vt:lpstr>
      <vt:lpstr>Palatino Linotype</vt:lpstr>
      <vt:lpstr>Wingdings</vt:lpstr>
      <vt:lpstr>Rockwell</vt:lpstr>
      <vt:lpstr>Valentine template</vt:lpstr>
      <vt:lpstr>HAAR Cascade in contrast to  LBPH (Local Binary Pattern Histogram)</vt:lpstr>
      <vt:lpstr>Group Name : The Pythoneers</vt:lpstr>
      <vt:lpstr>OBJECTIVES</vt:lpstr>
      <vt:lpstr>INTRODUCTION TO THE PROJECT</vt:lpstr>
      <vt:lpstr>TECHNOLOGIES USED</vt:lpstr>
      <vt:lpstr>Haar Cascade Algorithm</vt:lpstr>
      <vt:lpstr>PowerPoint Presentation</vt:lpstr>
      <vt:lpstr>What is Haar Cascade Classifier ?</vt:lpstr>
      <vt:lpstr>1. Haar Feature Selection</vt:lpstr>
      <vt:lpstr>2. Creating Integral Image</vt:lpstr>
      <vt:lpstr>3. Training with AdaBoost</vt:lpstr>
      <vt:lpstr>PowerPoint Presentation</vt:lpstr>
      <vt:lpstr>4. Cascading</vt:lpstr>
      <vt:lpstr>Local Binary Pattern Histograms</vt:lpstr>
      <vt:lpstr>What is LBPH </vt:lpstr>
      <vt:lpstr>How does the LBPH Algorithm work?</vt:lpstr>
      <vt:lpstr>1. Training the Algorithm</vt:lpstr>
      <vt:lpstr>2. Applying LBP operation</vt:lpstr>
      <vt:lpstr>3. Extracting Histograms</vt:lpstr>
      <vt:lpstr>4. Performing Face Recognition</vt:lpstr>
      <vt:lpstr>PowerPoint Presentation</vt:lpstr>
      <vt:lpstr>Step by Step Implementation of Haar Cascade Algorithm</vt:lpstr>
      <vt:lpstr>Step 1 : </vt:lpstr>
      <vt:lpstr>Step 2 : </vt:lpstr>
      <vt:lpstr>Step 3:</vt:lpstr>
      <vt:lpstr>It can detect Multiple faces in a Single Image !!</vt:lpstr>
      <vt:lpstr>Observations </vt:lpstr>
      <vt:lpstr>Observations: </vt:lpstr>
      <vt:lpstr>We can also count the number of Faces !!:</vt:lpstr>
      <vt:lpstr>Data Generation </vt:lpstr>
      <vt:lpstr>Steps for Dataset Generation</vt:lpstr>
      <vt:lpstr>DATASET GENERATION</vt:lpstr>
      <vt:lpstr>PowerPoint Presentation</vt:lpstr>
      <vt:lpstr>OBSERVATIONS !!</vt:lpstr>
      <vt:lpstr>Laptop Camera  (0.92 MP 1280×720)</vt:lpstr>
      <vt:lpstr>Observations(Laptop Camera)</vt:lpstr>
      <vt:lpstr>Smart Phone Camera</vt:lpstr>
      <vt:lpstr>PowerPoint Presentation</vt:lpstr>
      <vt:lpstr>Accessories!!</vt:lpstr>
      <vt:lpstr>External Webcam</vt:lpstr>
      <vt:lpstr>The external camera provided slightly better observations than the laptop's internal camera, but they were still comparable to or nearly equal. No such pronounced change in accuracy could be observed.</vt:lpstr>
      <vt:lpstr>CONCLUSION !!</vt:lpstr>
      <vt:lpstr>Resources: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HAAR Cascade in contrast to  LBPH (Local Binary Pattern Histogram)</dc:title>
  <dc:creator>Amaan</dc:creator>
  <cp:lastModifiedBy>Amaan</cp:lastModifiedBy>
  <cp:revision>84</cp:revision>
  <dcterms:modified xsi:type="dcterms:W3CDTF">2023-01-30T19:57:22Z</dcterms:modified>
</cp:coreProperties>
</file>